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70" r:id="rId4"/>
    <p:sldId id="271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5" r:id="rId26"/>
    <p:sldId id="286" r:id="rId27"/>
    <p:sldId id="287" r:id="rId28"/>
    <p:sldId id="288" r:id="rId29"/>
    <p:sldId id="289" r:id="rId30"/>
    <p:sldId id="290" r:id="rId31"/>
    <p:sldId id="280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E71268B-8AC2-4239-8FAF-7C144C210720}" type="datetimeFigureOut">
              <a:rPr lang="en-US" altLang="zh-TW"/>
              <a:t>12/1/2017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02BA2C8-71FC-43D0-BD87-0547616971FA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5AD8362-6D63-40AC-BAA9-90C3AE6D5875}" type="datetimeFigureOut">
              <a:t>2017/12/1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6539446-6953-447E-A4E3-E7CFBF87004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32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25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340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85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420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56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781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91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140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562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31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353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8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493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038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892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98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556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842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52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038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11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269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46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000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260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19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12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80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27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886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89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73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4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水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5" name="天空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pic>
        <p:nvPicPr>
          <p:cNvPr id="6" name="水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水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1800" cap="all" baseline="0">
                <a:solidFill>
                  <a:schemeClr val="accent2"/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t>2017/12/1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t>2017/12/1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t>2017/12/1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 latinLnBrk="0">
              <a:defRPr lang="zh-TW"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t>2017/12/1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2017/12/1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2017/12/1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t>2017/12/1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t>2017/12/1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TW"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800"/>
              </a:spcBef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t>2017/12/1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spcBef>
                <a:spcPts val="800"/>
              </a:spcBef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t>2017/12/1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zh-TW"/>
          </a:p>
        </p:txBody>
      </p:sp>
      <p:sp>
        <p:nvSpPr>
          <p:cNvPr id="8" name="水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pic>
        <p:nvPicPr>
          <p:cNvPr id="9" name="水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水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pPr/>
              <a:t>2017/12/1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 cap="all" baseline="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800" kern="1200">
          <a:solidFill>
            <a:schemeClr val="accent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lang="zh-TW" sz="20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lang="zh-TW" sz="18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6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雷射雕刻切割機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52869" y="4785575"/>
            <a:ext cx="9601200" cy="990600"/>
          </a:xfrm>
        </p:spPr>
        <p:txBody>
          <a:bodyPr/>
          <a:lstStyle/>
          <a:p>
            <a:r>
              <a:rPr lang="zh-TW" altLang="en-US" dirty="0" smtClean="0"/>
              <a:t>臺南市自造教育示範中心 陳小莫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44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1121" y="110629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</a:t>
            </a:r>
            <a:r>
              <a:rPr lang="en-US" altLang="zh-TW" sz="5400" dirty="0" smtClean="0"/>
              <a:t>-</a:t>
            </a:r>
            <a:r>
              <a:rPr lang="zh-TW" altLang="en-US" sz="5400" dirty="0" smtClean="0"/>
              <a:t>規格</a:t>
            </a:r>
            <a:endParaRPr lang="zh-TW" altLang="en-US" sz="54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341121" y="1198765"/>
            <a:ext cx="9509760" cy="5072731"/>
          </a:xfrm>
        </p:spPr>
        <p:txBody>
          <a:bodyPr>
            <a:noAutofit/>
          </a:bodyPr>
          <a:lstStyle/>
          <a:p>
            <a:pPr lvl="0"/>
            <a:r>
              <a:rPr lang="zh-TW" altLang="zh-TW" dirty="0"/>
              <a:t>雷射功率</a:t>
            </a:r>
            <a:r>
              <a:rPr lang="en-US" altLang="zh-TW" dirty="0"/>
              <a:t>60Watts</a:t>
            </a:r>
            <a:r>
              <a:rPr lang="zh-TW" altLang="zh-TW" dirty="0"/>
              <a:t>封離式</a:t>
            </a:r>
            <a:r>
              <a:rPr lang="en-US" altLang="zh-TW" dirty="0"/>
              <a:t>CO2</a:t>
            </a:r>
            <a:r>
              <a:rPr lang="zh-TW" altLang="zh-TW" dirty="0"/>
              <a:t>水冷式雷射管，波長</a:t>
            </a:r>
            <a:r>
              <a:rPr lang="en-US" altLang="zh-TW" dirty="0"/>
              <a:t>10.6um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實際可輸出雷射功率</a:t>
            </a:r>
            <a:r>
              <a:rPr lang="en-US" altLang="zh-TW" dirty="0"/>
              <a:t>60W</a:t>
            </a:r>
            <a:r>
              <a:rPr lang="zh-TW" altLang="zh-TW" dirty="0"/>
              <a:t>。或以上等級規格。</a:t>
            </a:r>
          </a:p>
          <a:p>
            <a:pPr lvl="0"/>
            <a:r>
              <a:rPr lang="zh-TW" altLang="zh-TW" dirty="0"/>
              <a:t>可實際工作範圍：</a:t>
            </a:r>
            <a:r>
              <a:rPr lang="en-US" altLang="zh-TW" dirty="0"/>
              <a:t>X</a:t>
            </a:r>
            <a:r>
              <a:rPr lang="zh-TW" altLang="zh-TW" dirty="0"/>
              <a:t>軸</a:t>
            </a:r>
            <a:r>
              <a:rPr lang="en-US" altLang="zh-TW" dirty="0"/>
              <a:t>600mm </a:t>
            </a:r>
            <a:r>
              <a:rPr lang="zh-TW" altLang="zh-TW" dirty="0"/>
              <a:t>×</a:t>
            </a:r>
            <a:r>
              <a:rPr lang="en-US" altLang="zh-TW" dirty="0"/>
              <a:t> Y</a:t>
            </a:r>
            <a:r>
              <a:rPr lang="zh-TW" altLang="zh-TW" dirty="0"/>
              <a:t>軸</a:t>
            </a:r>
            <a:r>
              <a:rPr lang="en-US" altLang="zh-TW" dirty="0"/>
              <a:t>400mm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dirty="0"/>
              <a:t>手動升降檯面：上下可升降</a:t>
            </a:r>
            <a:r>
              <a:rPr lang="en-US" altLang="zh-TW" dirty="0"/>
              <a:t>0-130mm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dirty="0"/>
              <a:t>工作檯面樣式：手動升降及劍條工作檯面。</a:t>
            </a:r>
          </a:p>
          <a:p>
            <a:pPr lvl="0"/>
            <a:r>
              <a:rPr lang="zh-TW" altLang="zh-TW" dirty="0"/>
              <a:t>雕刻速度：</a:t>
            </a:r>
            <a:r>
              <a:rPr lang="en-US" altLang="zh-TW" dirty="0"/>
              <a:t>0-48,000mm/min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dirty="0"/>
              <a:t>重複定位精度：±</a:t>
            </a:r>
            <a:r>
              <a:rPr lang="en-US" altLang="zh-TW" dirty="0"/>
              <a:t>0.05mm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dirty="0"/>
              <a:t>電力需求：</a:t>
            </a:r>
            <a:r>
              <a:rPr lang="en-US" altLang="zh-TW" dirty="0"/>
              <a:t>220V</a:t>
            </a:r>
            <a:r>
              <a:rPr lang="zh-TW" altLang="zh-TW" dirty="0"/>
              <a:t>單向、</a:t>
            </a:r>
            <a:r>
              <a:rPr lang="en-US" altLang="zh-TW" dirty="0"/>
              <a:t>30</a:t>
            </a:r>
            <a:r>
              <a:rPr lang="zh-TW" altLang="zh-TW" dirty="0"/>
              <a:t>安培、</a:t>
            </a:r>
            <a:r>
              <a:rPr lang="en-US" altLang="zh-TW" dirty="0"/>
              <a:t>50~60Hz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dirty="0"/>
              <a:t>總功率：</a:t>
            </a:r>
            <a:r>
              <a:rPr lang="en-US" altLang="zh-TW" dirty="0"/>
              <a:t>&lt;1000W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dirty="0"/>
              <a:t>工作溫度：</a:t>
            </a:r>
            <a:r>
              <a:rPr lang="en-US" altLang="zh-TW" dirty="0"/>
              <a:t>0-45</a:t>
            </a:r>
            <a:r>
              <a:rPr lang="zh-TW" altLang="zh-TW" dirty="0"/>
              <a:t>℃。</a:t>
            </a:r>
          </a:p>
          <a:p>
            <a:pPr lvl="0"/>
            <a:r>
              <a:rPr lang="zh-TW" altLang="zh-TW" dirty="0"/>
              <a:t>工作濕度：</a:t>
            </a:r>
            <a:r>
              <a:rPr lang="en-US" altLang="zh-TW" dirty="0"/>
              <a:t>5-95%</a:t>
            </a:r>
            <a:r>
              <a:rPr lang="zh-TW" altLang="zh-TW" dirty="0"/>
              <a:t>。</a:t>
            </a:r>
          </a:p>
          <a:p>
            <a:pPr marL="4572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3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雷射雕刻機</a:t>
            </a:r>
            <a:r>
              <a:rPr lang="en-US" altLang="zh-TW" sz="5400" dirty="0" smtClean="0"/>
              <a:t>-</a:t>
            </a:r>
            <a:r>
              <a:rPr lang="zh-TW" altLang="en-US" sz="5400" dirty="0"/>
              <a:t>材料與圖形格式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/>
              <a:t>適合材料：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/>
              <a:t>非金屬材料，如有機玻璃、亞克力，</a:t>
            </a:r>
            <a:r>
              <a:rPr lang="en-US" altLang="zh-TW" sz="2800" dirty="0" err="1"/>
              <a:t>pvc</a:t>
            </a:r>
            <a:r>
              <a:rPr lang="zh-TW" altLang="zh-TW" sz="2800" dirty="0"/>
              <a:t>材料、皮革、布料、橡膠、塑膠、木製品、紙製品、石製品等。</a:t>
            </a:r>
            <a:endParaRPr lang="en-US" altLang="zh-TW" sz="2800" dirty="0"/>
          </a:p>
          <a:p>
            <a:r>
              <a:rPr lang="zh-TW" altLang="zh-TW" sz="2800" dirty="0"/>
              <a:t>圖形格式：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常見向量圖檔如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DXF 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AI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DWG</a:t>
            </a:r>
            <a:r>
              <a:rPr lang="zh-TW" altLang="zh-TW" sz="2800" dirty="0"/>
              <a:t>、</a:t>
            </a:r>
            <a:r>
              <a:rPr lang="en-US" altLang="zh-TW" sz="2800" dirty="0"/>
              <a:t>WMF</a:t>
            </a:r>
            <a:r>
              <a:rPr lang="zh-TW" altLang="zh-TW" sz="2800" dirty="0"/>
              <a:t>、</a:t>
            </a:r>
            <a:r>
              <a:rPr lang="en-US" altLang="zh-TW" sz="2800" dirty="0"/>
              <a:t>EMF</a:t>
            </a:r>
            <a:r>
              <a:rPr lang="zh-TW" altLang="zh-TW" sz="2800" dirty="0"/>
              <a:t>、</a:t>
            </a:r>
            <a:r>
              <a:rPr lang="en-US" altLang="zh-TW" sz="2800" dirty="0"/>
              <a:t>EPS</a:t>
            </a:r>
            <a:r>
              <a:rPr lang="zh-TW" altLang="zh-TW" sz="2800" dirty="0"/>
              <a:t>、</a:t>
            </a:r>
            <a:r>
              <a:rPr lang="en-US" altLang="zh-TW" sz="2800" dirty="0"/>
              <a:t>PSD</a:t>
            </a:r>
            <a:r>
              <a:rPr lang="zh-TW" altLang="zh-TW" sz="2800" dirty="0"/>
              <a:t>、</a:t>
            </a:r>
            <a:r>
              <a:rPr lang="en-US" altLang="zh-TW" sz="2800" dirty="0"/>
              <a:t>PLT</a:t>
            </a:r>
            <a:r>
              <a:rPr lang="zh-TW" altLang="zh-TW" sz="2800" dirty="0"/>
              <a:t>、</a:t>
            </a:r>
            <a:r>
              <a:rPr lang="en-US" altLang="zh-TW" sz="2800" dirty="0"/>
              <a:t>SVG</a:t>
            </a:r>
            <a:r>
              <a:rPr lang="zh-TW" altLang="zh-TW" sz="2800" dirty="0"/>
              <a:t>、</a:t>
            </a:r>
            <a:r>
              <a:rPr lang="en-US" altLang="zh-TW" sz="2800" dirty="0"/>
              <a:t>JPG</a:t>
            </a:r>
            <a:r>
              <a:rPr lang="zh-TW" altLang="zh-TW" sz="2800" dirty="0"/>
              <a:t>、</a:t>
            </a:r>
            <a:r>
              <a:rPr lang="en-US" altLang="zh-TW" sz="2800" dirty="0"/>
              <a:t>PNG</a:t>
            </a:r>
            <a:r>
              <a:rPr lang="zh-TW" altLang="zh-TW" sz="2800" dirty="0"/>
              <a:t>、</a:t>
            </a:r>
            <a:r>
              <a:rPr lang="en-US" altLang="zh-TW" sz="2800" dirty="0"/>
              <a:t>BMP</a:t>
            </a:r>
            <a:r>
              <a:rPr lang="zh-TW" altLang="zh-TW" sz="2800" dirty="0"/>
              <a:t>、</a:t>
            </a:r>
            <a:r>
              <a:rPr lang="en-US" altLang="zh-TW" sz="2800" dirty="0"/>
              <a:t>GIF</a:t>
            </a:r>
            <a:r>
              <a:rPr lang="zh-TW" altLang="zh-TW" sz="2800" dirty="0"/>
              <a:t>、</a:t>
            </a:r>
            <a:r>
              <a:rPr lang="en-US" altLang="zh-TW" sz="2800" dirty="0"/>
              <a:t>PDF……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416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</a:t>
            </a:r>
            <a:r>
              <a:rPr lang="zh-TW" altLang="en-US" sz="5400" dirty="0" smtClean="0"/>
              <a:t>機配備</a:t>
            </a:r>
            <a:r>
              <a:rPr lang="en-US" altLang="zh-TW" sz="5400" dirty="0" smtClean="0"/>
              <a:t>-</a:t>
            </a:r>
            <a:r>
              <a:rPr lang="zh-TW" altLang="en-US" sz="5400" dirty="0" smtClean="0"/>
              <a:t>水冷箱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1" y="1532586"/>
            <a:ext cx="3437067" cy="44625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21597" y="1532586"/>
            <a:ext cx="6404317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雷射工作時需要循環水，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使工作中雷射館溫度降低。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1597" y="3410023"/>
            <a:ext cx="79816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工作前務必確保水於沉水馬達裡正常運作。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當沉水馬達開始運作，水應保持純淨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檢查水管是否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漏水，水位是否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足夠。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26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</a:t>
            </a:r>
            <a:r>
              <a:rPr lang="zh-TW" altLang="en-US" sz="5400" dirty="0" smtClean="0"/>
              <a:t>機</a:t>
            </a:r>
            <a:r>
              <a:rPr lang="zh-TW" altLang="en-US" sz="5400" dirty="0"/>
              <a:t>配備</a:t>
            </a:r>
            <a:r>
              <a:rPr lang="en-US" altLang="zh-TW" sz="5400" dirty="0" smtClean="0"/>
              <a:t>-</a:t>
            </a:r>
            <a:r>
              <a:rPr lang="zh-TW" altLang="en-US" sz="5400" dirty="0" smtClean="0"/>
              <a:t>鼓風機</a:t>
            </a:r>
            <a:endParaRPr lang="zh-TW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4521597" y="1532586"/>
            <a:ext cx="69172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雷射工作時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需要抽離切割時</a:t>
            </a: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產生的煙霧</a:t>
            </a: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1597" y="3410023"/>
            <a:ext cx="75713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工作前務必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確保鼓風機正常運作。並觀察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切割時是否有將煙往外抽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1532586"/>
            <a:ext cx="4230407" cy="31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</a:t>
            </a:r>
            <a:r>
              <a:rPr lang="zh-TW" altLang="en-US" sz="5400" dirty="0" smtClean="0"/>
              <a:t>機</a:t>
            </a:r>
            <a:r>
              <a:rPr lang="zh-TW" altLang="en-US" sz="5400" dirty="0"/>
              <a:t>配備</a:t>
            </a:r>
            <a:r>
              <a:rPr lang="en-US" altLang="zh-TW" sz="5400" dirty="0" smtClean="0"/>
              <a:t>-</a:t>
            </a:r>
            <a:r>
              <a:rPr lang="zh-TW" altLang="en-US" sz="5400" dirty="0" smtClean="0"/>
              <a:t>微型空壓機</a:t>
            </a:r>
            <a:endParaRPr lang="zh-TW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4521597" y="1532586"/>
            <a:ext cx="6917278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雷射工作時需要降低切割時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溫度。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1597" y="3410023"/>
            <a:ext cx="75713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工作前務必確保鼓風機正常運作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。並觀察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切割時是否有保持吹氣，降低燒焦痕跡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6" y="1736234"/>
            <a:ext cx="4208022" cy="31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</a:t>
            </a:r>
            <a:r>
              <a:rPr lang="zh-TW" altLang="en-US" sz="5400" dirty="0" smtClean="0"/>
              <a:t>機</a:t>
            </a:r>
            <a:r>
              <a:rPr lang="en-US" altLang="zh-TW" sz="5400" dirty="0" smtClean="0"/>
              <a:t>-</a:t>
            </a:r>
            <a:r>
              <a:rPr lang="zh-TW" altLang="en-US" sz="5400" dirty="0"/>
              <a:t>緊急停機</a:t>
            </a:r>
            <a:r>
              <a:rPr lang="zh-TW" altLang="en-US" sz="5400" dirty="0" smtClean="0"/>
              <a:t>按鈕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53" y="1353312"/>
            <a:ext cx="3499504" cy="46681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21475" y="2533206"/>
            <a:ext cx="4711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旋轉拉開即啟動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7894" y="3846841"/>
            <a:ext cx="3583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壓下即停機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79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</a:t>
            </a:r>
            <a:r>
              <a:rPr lang="zh-TW" altLang="en-US" sz="5400" dirty="0" smtClean="0"/>
              <a:t>機</a:t>
            </a:r>
            <a:r>
              <a:rPr lang="en-US" altLang="zh-TW" sz="5400" dirty="0" smtClean="0"/>
              <a:t>-</a:t>
            </a:r>
            <a:r>
              <a:rPr lang="zh-TW" altLang="en-US" sz="5400" dirty="0" smtClean="0"/>
              <a:t>面板按鈕</a:t>
            </a:r>
            <a:endParaRPr lang="zh-TW" altLang="en-US" sz="5400" dirty="0"/>
          </a:p>
        </p:txBody>
      </p:sp>
      <p:sp>
        <p:nvSpPr>
          <p:cNvPr id="5" name="矩形 4"/>
          <p:cNvSpPr/>
          <p:nvPr/>
        </p:nvSpPr>
        <p:spPr>
          <a:xfrm>
            <a:off x="5828080" y="1705336"/>
            <a:ext cx="58400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開始、停止、重製鈕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28080" y="2663464"/>
            <a:ext cx="47115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上下左右移動鈕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1" y="1988457"/>
            <a:ext cx="5541321" cy="30517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28731" y="3615928"/>
            <a:ext cx="24545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定位鈕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28084" y="4446800"/>
            <a:ext cx="47115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確認裁切範圍鈕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8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雷射雕刻機使用流程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9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pic>
        <p:nvPicPr>
          <p:cNvPr id="6" name="圖片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02" y="1536203"/>
            <a:ext cx="2251998" cy="4048464"/>
          </a:xfrm>
          <a:prstGeom prst="rect">
            <a:avLst/>
          </a:prstGeom>
        </p:spPr>
      </p:pic>
      <p:pic>
        <p:nvPicPr>
          <p:cNvPr id="7" name="圖片 6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064" y="1536203"/>
            <a:ext cx="4329747" cy="28221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73428" y="2837160"/>
            <a:ext cx="24416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按下開關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開啟電源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905589" y="3318119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91576" y="4541282"/>
            <a:ext cx="4698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旋開按鈕啟動機台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38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8" name="矩形 7"/>
          <p:cNvSpPr/>
          <p:nvPr/>
        </p:nvSpPr>
        <p:spPr>
          <a:xfrm>
            <a:off x="7832103" y="2584789"/>
            <a:ext cx="3018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打開上蓋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32103" y="3563699"/>
            <a:ext cx="3018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放入板材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49" y="1746314"/>
            <a:ext cx="6652199" cy="36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雷射的由來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1119" y="1935625"/>
            <a:ext cx="9509760" cy="4142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200" dirty="0"/>
              <a:t>雷射（英語：</a:t>
            </a:r>
            <a:r>
              <a:rPr lang="en-US" altLang="zh-TW" sz="3200" dirty="0"/>
              <a:t>Laser</a:t>
            </a:r>
            <a:r>
              <a:rPr lang="zh-TW" altLang="en-US" sz="3200" dirty="0"/>
              <a:t>，全稱</a:t>
            </a:r>
            <a:r>
              <a:rPr lang="en-US" altLang="zh-TW" sz="3200" dirty="0"/>
              <a:t>Light Amplification by Stimulated Emission of Radiation</a:t>
            </a:r>
            <a:r>
              <a:rPr lang="zh-TW" altLang="en-US" sz="3200" dirty="0"/>
              <a:t>，意思是「通過受激輻射線的放射達到光的放大」）指通過受激輻射放大和必要的反饋，產生準直、單色、相干的光束的過程及儀器。而基本上，產生雷射需要「共振腔」（</a:t>
            </a:r>
            <a:r>
              <a:rPr lang="en-US" altLang="zh-TW" sz="3200" dirty="0"/>
              <a:t>resonator</a:t>
            </a:r>
            <a:r>
              <a:rPr lang="zh-TW" altLang="en-US" sz="3200" dirty="0"/>
              <a:t>）、「增益介質」（</a:t>
            </a:r>
            <a:r>
              <a:rPr lang="en-US" altLang="zh-TW" sz="3200" dirty="0"/>
              <a:t>gain medium</a:t>
            </a:r>
            <a:r>
              <a:rPr lang="zh-TW" altLang="en-US" sz="3200" dirty="0"/>
              <a:t>）及「激發來源」（</a:t>
            </a:r>
            <a:r>
              <a:rPr lang="en-US" altLang="zh-TW" sz="3200" dirty="0"/>
              <a:t>pumping source</a:t>
            </a:r>
            <a:r>
              <a:rPr lang="zh-TW" altLang="en-US" sz="3200" dirty="0"/>
              <a:t>）這三個要素。</a:t>
            </a:r>
          </a:p>
        </p:txBody>
      </p:sp>
    </p:spTree>
    <p:extLst>
      <p:ext uri="{BB962C8B-B14F-4D97-AF65-F5344CB8AC3E}">
        <p14:creationId xmlns:p14="http://schemas.microsoft.com/office/powerpoint/2010/main" val="29797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8" name="矩形 7"/>
          <p:cNvSpPr/>
          <p:nvPr/>
        </p:nvSpPr>
        <p:spPr>
          <a:xfrm>
            <a:off x="8120644" y="1449413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調整焦距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85718" y="4231434"/>
            <a:ext cx="4711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手扶著頭並鬆開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兩個旋鈕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2017-10-27_0844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73" y="1834134"/>
            <a:ext cx="5857884" cy="42285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32186" y="2501869"/>
            <a:ext cx="52758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使用面板移動噴嘴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到板材上方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5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8" name="矩形 7"/>
          <p:cNvSpPr/>
          <p:nvPr/>
        </p:nvSpPr>
        <p:spPr>
          <a:xfrm>
            <a:off x="8120644" y="1449413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調整焦距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07198" y="2596782"/>
            <a:ext cx="55899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放入壓克力片高度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並旋緊</a:t>
            </a:r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個按鈕，之後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移除壓克力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</a:p>
        </p:txBody>
      </p:sp>
      <p:sp>
        <p:nvSpPr>
          <p:cNvPr id="9" name="矩形 8"/>
          <p:cNvSpPr/>
          <p:nvPr/>
        </p:nvSpPr>
        <p:spPr>
          <a:xfrm>
            <a:off x="6707198" y="5433777"/>
            <a:ext cx="55402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每台高度片不一樣，沒調整好會失焦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0" y="1551013"/>
            <a:ext cx="5622797" cy="42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8" name="矩形 7"/>
          <p:cNvSpPr/>
          <p:nvPr/>
        </p:nvSpPr>
        <p:spPr>
          <a:xfrm>
            <a:off x="8120644" y="1449413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調整焦距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26848" y="2685490"/>
            <a:ext cx="54545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如果板材超級厚，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可使用工具調整平台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2" y="1449413"/>
            <a:ext cx="5590063" cy="41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5012562" y="2731656"/>
            <a:ext cx="55931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開啟電腦桌面</a:t>
            </a: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4400" dirty="0" err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CNCLaser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」軟體。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2017-10-31_2238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86" y="2531027"/>
            <a:ext cx="2204772" cy="18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07" y="1486502"/>
            <a:ext cx="5989183" cy="51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44" y="1353312"/>
            <a:ext cx="7035510" cy="49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21" y="1353312"/>
            <a:ext cx="6827156" cy="49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16" y="1353312"/>
            <a:ext cx="6623366" cy="48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1353312"/>
            <a:ext cx="10058400" cy="50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507992"/>
            <a:ext cx="10058400" cy="43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</a:t>
            </a:r>
            <a:r>
              <a:rPr lang="zh-TW" altLang="en-US" sz="5400" dirty="0" smtClean="0"/>
              <a:t>的特性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1120" y="1921111"/>
            <a:ext cx="9509760" cy="414223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高單色性</a:t>
            </a:r>
            <a:r>
              <a:rPr lang="en-US" altLang="zh-TW" sz="4000" dirty="0"/>
              <a:t>(</a:t>
            </a:r>
            <a:r>
              <a:rPr lang="en-US" altLang="zh-TW" sz="4000" dirty="0" err="1"/>
              <a:t>Monochromatity</a:t>
            </a:r>
            <a:r>
              <a:rPr lang="en-US" altLang="zh-TW" sz="4000" dirty="0" smtClean="0"/>
              <a:t>)</a:t>
            </a:r>
          </a:p>
          <a:p>
            <a:r>
              <a:rPr lang="zh-TW" altLang="en-US" sz="4000" dirty="0"/>
              <a:t>高方向性 </a:t>
            </a:r>
            <a:r>
              <a:rPr lang="en-US" altLang="zh-TW" sz="4000" dirty="0"/>
              <a:t>(Directionality</a:t>
            </a:r>
            <a:r>
              <a:rPr lang="en-US" altLang="zh-TW" sz="4000" dirty="0" smtClean="0"/>
              <a:t>)</a:t>
            </a:r>
          </a:p>
          <a:p>
            <a:r>
              <a:rPr lang="zh-TW" altLang="en-US" sz="4000" dirty="0"/>
              <a:t>高強度</a:t>
            </a:r>
            <a:r>
              <a:rPr lang="en-US" altLang="zh-TW" sz="4000" dirty="0"/>
              <a:t>(Intensity</a:t>
            </a:r>
            <a:r>
              <a:rPr lang="en-US" altLang="zh-TW" sz="4000" dirty="0" smtClean="0"/>
              <a:t>)</a:t>
            </a:r>
          </a:p>
          <a:p>
            <a:r>
              <a:rPr lang="zh-TW" altLang="en-US" sz="4000" dirty="0"/>
              <a:t>高相干性</a:t>
            </a:r>
            <a:r>
              <a:rPr lang="en-US" altLang="zh-TW" sz="4000" dirty="0"/>
              <a:t>(coherence)</a:t>
            </a:r>
            <a:r>
              <a:rPr lang="zh-TW" altLang="en-US" sz="4000" dirty="0"/>
              <a:t>又稱同調性</a:t>
            </a:r>
            <a:endParaRPr lang="en-US" altLang="zh-TW" sz="4000" dirty="0"/>
          </a:p>
        </p:txBody>
      </p:sp>
      <p:sp>
        <p:nvSpPr>
          <p:cNvPr id="4" name="矩形 3"/>
          <p:cNvSpPr/>
          <p:nvPr/>
        </p:nvSpPr>
        <p:spPr>
          <a:xfrm>
            <a:off x="7390686" y="5923256"/>
            <a:ext cx="4801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雷射光是看不到的唷</a:t>
            </a:r>
          </a:p>
        </p:txBody>
      </p:sp>
    </p:spTree>
    <p:extLst>
      <p:ext uri="{BB962C8B-B14F-4D97-AF65-F5344CB8AC3E}">
        <p14:creationId xmlns:p14="http://schemas.microsoft.com/office/powerpoint/2010/main" val="3160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4808350" y="1875313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掃描參數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 descr="掃描參數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70" y="1353312"/>
            <a:ext cx="3659488" cy="49342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8350" y="3435724"/>
            <a:ext cx="58400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調整功率，影響深淺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3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4808350" y="1875313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切割參數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切割參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22" y="1353311"/>
            <a:ext cx="3659489" cy="49342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8350" y="3435724"/>
            <a:ext cx="69685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如果切不段，可放慢速度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或者加大功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0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8" name="矩形 7"/>
          <p:cNvSpPr/>
          <p:nvPr/>
        </p:nvSpPr>
        <p:spPr>
          <a:xfrm>
            <a:off x="5551014" y="2612184"/>
            <a:ext cx="64043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參數設定完成後</a:t>
            </a: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，軟體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右下角，按「下載</a:t>
            </a: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中一律選「是」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2017-10-31_2243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5" y="2015025"/>
            <a:ext cx="4901171" cy="33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雷射雕刻機使用流程</a:t>
            </a:r>
          </a:p>
        </p:txBody>
      </p:sp>
      <p:sp>
        <p:nvSpPr>
          <p:cNvPr id="8" name="矩形 7"/>
          <p:cNvSpPr/>
          <p:nvPr/>
        </p:nvSpPr>
        <p:spPr>
          <a:xfrm>
            <a:off x="7060499" y="2293988"/>
            <a:ext cx="432041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調整切割位置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定位位置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確認範圍</a:t>
            </a:r>
            <a:endParaRPr lang="en-US" altLang="zh-TW" sz="44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開始雷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 descr="2017-10-31_224943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011766"/>
            <a:ext cx="6110514" cy="33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r>
              <a:rPr lang="zh-TW" altLang="en-US" dirty="0" smtClean="0"/>
              <a:t>分鐘實機操作看看吧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3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雷雕機種類</a:t>
            </a:r>
            <a:endParaRPr lang="zh-TW" altLang="en-US" sz="5400" dirty="0"/>
          </a:p>
        </p:txBody>
      </p:sp>
      <p:sp>
        <p:nvSpPr>
          <p:cNvPr id="4" name="五角星形 3"/>
          <p:cNvSpPr/>
          <p:nvPr/>
        </p:nvSpPr>
        <p:spPr>
          <a:xfrm>
            <a:off x="4056846" y="2034861"/>
            <a:ext cx="489397" cy="48939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871405" y="187484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氣體雷射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4056846" y="2958191"/>
            <a:ext cx="489397" cy="48939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89128" y="282630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液體雷射</a:t>
            </a:r>
          </a:p>
        </p:txBody>
      </p:sp>
      <p:sp>
        <p:nvSpPr>
          <p:cNvPr id="8" name="五角星形 7"/>
          <p:cNvSpPr/>
          <p:nvPr/>
        </p:nvSpPr>
        <p:spPr>
          <a:xfrm>
            <a:off x="4056846" y="3852845"/>
            <a:ext cx="489397" cy="48939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89128" y="370630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固體雷射</a:t>
            </a:r>
          </a:p>
        </p:txBody>
      </p:sp>
      <p:sp>
        <p:nvSpPr>
          <p:cNvPr id="10" name="五角星形 9"/>
          <p:cNvSpPr/>
          <p:nvPr/>
        </p:nvSpPr>
        <p:spPr>
          <a:xfrm>
            <a:off x="4056846" y="4719767"/>
            <a:ext cx="489397" cy="48939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871405" y="4599241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半導體雷射</a:t>
            </a:r>
          </a:p>
        </p:txBody>
      </p:sp>
    </p:spTree>
    <p:extLst>
      <p:ext uri="{BB962C8B-B14F-4D97-AF65-F5344CB8AC3E}">
        <p14:creationId xmlns:p14="http://schemas.microsoft.com/office/powerpoint/2010/main" val="18047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氣體雷</a:t>
            </a:r>
            <a:r>
              <a:rPr lang="zh-TW" altLang="en-US" sz="5400" dirty="0"/>
              <a:t>射</a:t>
            </a:r>
          </a:p>
        </p:txBody>
      </p:sp>
      <p:sp>
        <p:nvSpPr>
          <p:cNvPr id="4" name="五角星形 3"/>
          <p:cNvSpPr/>
          <p:nvPr/>
        </p:nvSpPr>
        <p:spPr>
          <a:xfrm>
            <a:off x="594384" y="1671315"/>
            <a:ext cx="489397" cy="48939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83781" y="1454349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氦氖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雷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射</a:t>
            </a: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(He-Ne Laser)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8872" y="2780178"/>
            <a:ext cx="108542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是第一步問世的氣體雷射，介質是氖，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但在氦氖混合氣中氦遠比氖多，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才能使氖產生雷射作用。雖然它的運轉效率很低，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被廣泛應用在：標定、準直、教學實驗、展示、精密量測、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干涉術、全像術、檢測、熱感應輸出、醫療、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</a:p>
        </p:txBody>
      </p:sp>
    </p:spTree>
    <p:extLst>
      <p:ext uri="{BB962C8B-B14F-4D97-AF65-F5344CB8AC3E}">
        <p14:creationId xmlns:p14="http://schemas.microsoft.com/office/powerpoint/2010/main" val="3187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氣體雷</a:t>
            </a:r>
            <a:r>
              <a:rPr lang="zh-TW" altLang="en-US" sz="5400" dirty="0"/>
              <a:t>射</a:t>
            </a:r>
          </a:p>
        </p:txBody>
      </p:sp>
      <p:sp>
        <p:nvSpPr>
          <p:cNvPr id="4" name="五角星形 3"/>
          <p:cNvSpPr/>
          <p:nvPr/>
        </p:nvSpPr>
        <p:spPr>
          <a:xfrm>
            <a:off x="594384" y="1671315"/>
            <a:ext cx="489397" cy="48939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87789" y="1454349"/>
            <a:ext cx="800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二氧化碳雷射</a:t>
            </a:r>
            <a:r>
              <a:rPr lang="pl-PL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(CO2</a:t>
            </a:r>
            <a:r>
              <a:rPr lang="zh-TW" alt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雷射</a:t>
            </a:r>
            <a:r>
              <a:rPr lang="pl-PL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 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8872" y="2780178"/>
            <a:ext cx="112646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是以放電方式激發的高功率雷射。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因為它輸出功率高，熱效應明顯，用途極廣，所以一直是國際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雷射市場產值最高的雷射種類，也因此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CO2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雷射的發展很快，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因應不同的用途、不同的功率，市面上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CO2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雷射種類很多。</a:t>
            </a:r>
          </a:p>
        </p:txBody>
      </p:sp>
    </p:spTree>
    <p:extLst>
      <p:ext uri="{BB962C8B-B14F-4D97-AF65-F5344CB8AC3E}">
        <p14:creationId xmlns:p14="http://schemas.microsoft.com/office/powerpoint/2010/main" val="14743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氣體雷</a:t>
            </a:r>
            <a:r>
              <a:rPr lang="zh-TW" altLang="en-US" sz="5400" dirty="0"/>
              <a:t>射</a:t>
            </a:r>
          </a:p>
        </p:txBody>
      </p:sp>
      <p:sp>
        <p:nvSpPr>
          <p:cNvPr id="4" name="五角星形 3"/>
          <p:cNvSpPr/>
          <p:nvPr/>
        </p:nvSpPr>
        <p:spPr>
          <a:xfrm>
            <a:off x="594384" y="1671315"/>
            <a:ext cx="489397" cy="48939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92893" y="145434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惰性氣體</a:t>
            </a:r>
          </a:p>
        </p:txBody>
      </p:sp>
      <p:sp>
        <p:nvSpPr>
          <p:cNvPr id="12" name="矩形 11"/>
          <p:cNvSpPr/>
          <p:nvPr/>
        </p:nvSpPr>
        <p:spPr>
          <a:xfrm>
            <a:off x="668872" y="2780178"/>
            <a:ext cx="112646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氬、氪和氙等，是優秀的可見光雷射光源。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氬離子和氪離子雷射，分別輸出紫、藍、天藍、綠和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黃、橙、紅等波長的雷射。這些雷射以高輸入和輸出為特色，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把這兩種氣體混合，雷射光看似白色但又可把各色光分離，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在舞臺效果方面甚受重用。</a:t>
            </a:r>
          </a:p>
        </p:txBody>
      </p:sp>
    </p:spTree>
    <p:extLst>
      <p:ext uri="{BB962C8B-B14F-4D97-AF65-F5344CB8AC3E}">
        <p14:creationId xmlns:p14="http://schemas.microsoft.com/office/powerpoint/2010/main" val="891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雷雕</a:t>
            </a:r>
            <a:r>
              <a:rPr lang="zh-TW" altLang="en-US" sz="5400" dirty="0" smtClean="0"/>
              <a:t>機用途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9" y="1499874"/>
            <a:ext cx="1551904" cy="15519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67" y="1486715"/>
            <a:ext cx="2524125" cy="1905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1441896"/>
            <a:ext cx="1994638" cy="19946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" y="3940935"/>
            <a:ext cx="2452768" cy="18395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99" y="3940935"/>
            <a:ext cx="2434041" cy="18255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6" y="3940935"/>
            <a:ext cx="2365283" cy="177316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55" y="3940935"/>
            <a:ext cx="2367263" cy="1773162"/>
          </a:xfrm>
          <a:prstGeom prst="rect">
            <a:avLst/>
          </a:prstGeom>
        </p:spPr>
      </p:pic>
      <p:pic>
        <p:nvPicPr>
          <p:cNvPr id="11" name="圖片 10" descr="「雷射雕刻 文創」的圖片搜尋結果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48581" y="1334236"/>
            <a:ext cx="2102298" cy="21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0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雷射雕刻機</a:t>
            </a:r>
            <a:r>
              <a:rPr lang="en-US" altLang="zh-TW" sz="5400" dirty="0" smtClean="0"/>
              <a:t>-</a:t>
            </a:r>
            <a:r>
              <a:rPr lang="zh-TW" altLang="en-US" sz="5400" dirty="0" smtClean="0"/>
              <a:t>外觀</a:t>
            </a:r>
            <a:endParaRPr lang="zh-TW" altLang="en-US" sz="5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2" y="1664691"/>
            <a:ext cx="3460528" cy="29960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1759375"/>
            <a:ext cx="3743902" cy="2806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4571" y="3354544"/>
            <a:ext cx="3969879" cy="261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0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海洋繪圖簡報 (寬螢幕)</Template>
  <TotalTime>0</TotalTime>
  <Words>1020</Words>
  <Application>Microsoft Office PowerPoint</Application>
  <PresentationFormat>寬螢幕</PresentationFormat>
  <Paragraphs>164</Paragraphs>
  <Slides>34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0" baseType="lpstr">
      <vt:lpstr>微軟正黑體</vt:lpstr>
      <vt:lpstr>新細明體</vt:lpstr>
      <vt:lpstr>Arial</vt:lpstr>
      <vt:lpstr>Georgia</vt:lpstr>
      <vt:lpstr>Wingdings</vt:lpstr>
      <vt:lpstr>Ocean 16x9</vt:lpstr>
      <vt:lpstr>雷射雕刻切割機</vt:lpstr>
      <vt:lpstr>雷射的由來</vt:lpstr>
      <vt:lpstr>雷射的特性</vt:lpstr>
      <vt:lpstr>雷雕機種類</vt:lpstr>
      <vt:lpstr>氣體雷射</vt:lpstr>
      <vt:lpstr>氣體雷射</vt:lpstr>
      <vt:lpstr>氣體雷射</vt:lpstr>
      <vt:lpstr>雷雕機用途</vt:lpstr>
      <vt:lpstr>雷射雕刻機-外觀</vt:lpstr>
      <vt:lpstr>雷射雕刻機-規格</vt:lpstr>
      <vt:lpstr>雷射雕刻機-材料與圖形格式</vt:lpstr>
      <vt:lpstr>雷射雕刻機配備-水冷箱</vt:lpstr>
      <vt:lpstr>雷射雕刻機配備-鼓風機</vt:lpstr>
      <vt:lpstr>雷射雕刻機配備-微型空壓機</vt:lpstr>
      <vt:lpstr>雷射雕刻機-緊急停機按鈕</vt:lpstr>
      <vt:lpstr>雷射雕刻機-面板按鈕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雷射雕刻機使用流程</vt:lpstr>
      <vt:lpstr>20分鐘實機操作看看吧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2017-11-29T07:24:09Z</dcterms:created>
  <dcterms:modified xsi:type="dcterms:W3CDTF">2017-12-01T04:43:01Z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