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7" r:id="rId2"/>
    <p:sldId id="256" r:id="rId3"/>
    <p:sldId id="261" r:id="rId4"/>
    <p:sldId id="259" r:id="rId5"/>
    <p:sldId id="260" r:id="rId6"/>
    <p:sldId id="262" r:id="rId7"/>
    <p:sldId id="263" r:id="rId8"/>
    <p:sldId id="258" r:id="rId9"/>
    <p:sldId id="273" r:id="rId10"/>
    <p:sldId id="274" r:id="rId11"/>
    <p:sldId id="268" r:id="rId12"/>
    <p:sldId id="275" r:id="rId13"/>
    <p:sldId id="276" r:id="rId14"/>
    <p:sldId id="277" r:id="rId15"/>
    <p:sldId id="264" r:id="rId16"/>
    <p:sldId id="265" r:id="rId17"/>
    <p:sldId id="266" r:id="rId18"/>
    <p:sldId id="269" r:id="rId19"/>
    <p:sldId id="267" r:id="rId20"/>
    <p:sldId id="270" r:id="rId21"/>
    <p:sldId id="271" r:id="rId22"/>
    <p:sldId id="272" r:id="rId23"/>
  </p:sldIdLst>
  <p:sldSz cx="9144000" cy="6858000" type="screen4x3"/>
  <p:notesSz cx="6797675" cy="9926638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淺色樣式 1 - 輔色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8D230F3-CF80-4859-8CE7-A43EE81993B5}" styleName="淺色樣式 1 - 輔色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DBED569-4797-4DF1-A0F4-6AAB3CD982D8}" styleName="淺色樣式 3 - 輔色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35758FB7-9AC5-4552-8A53-C91805E547FA}" styleName="佈景主題樣式 1 - 輔色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16D9F66E-5EB9-4882-86FB-DCBF35E3C3E4}" styleName="中等深淺樣式 4 - 輔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351" autoAdjust="0"/>
    <p:restoredTop sz="90909" autoAdjust="0"/>
  </p:normalViewPr>
  <p:slideViewPr>
    <p:cSldViewPr snapToGrid="0">
      <p:cViewPr varScale="1">
        <p:scale>
          <a:sx n="72" d="100"/>
          <a:sy n="72" d="100"/>
        </p:scale>
        <p:origin x="-133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54" d="100"/>
          <a:sy n="54" d="100"/>
        </p:scale>
        <p:origin x="-2928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9C75B-7CE7-4878-8668-7C1EB6D37D88}" type="datetimeFigureOut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C9056-3BA9-4BBA-94EB-E7633AED9B77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13611897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58F6BA-D00D-4A34-974E-21B2E9ADBD4B}" type="datetimeFigureOut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445DAD-969D-47BB-AD78-4C6C4881B329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="" xmlns:p14="http://schemas.microsoft.com/office/powerpoint/2010/main" val="2115760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04740-D704-4B62-A827-FB6577399262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fld id="{A3DFC026-5FF0-48BE-BD01-23BB0650E9EF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3D723-429F-4857-B570-D64E3D295AA2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082BB-C16A-4EBC-87FB-8F10D8529CDE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-1"/>
            <a:ext cx="9144000" cy="1033671"/>
          </a:xfrm>
        </p:spPr>
        <p:txBody>
          <a:bodyPr>
            <a:normAutofit/>
          </a:bodyPr>
          <a:lstStyle>
            <a:lvl1pPr>
              <a:defRPr sz="4000">
                <a:latin typeface="標楷體" pitchFamily="65" charset="-120"/>
                <a:ea typeface="標楷體" pitchFamily="65" charset="-120"/>
              </a:defRPr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57200" y="1298713"/>
            <a:ext cx="8229600" cy="4827451"/>
          </a:xfrm>
        </p:spPr>
        <p:txBody>
          <a:bodyPr/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92543-89B7-410E-A893-8A36C01902C0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5B2D0-FB2C-4D2E-AAEE-FDB9EB05E066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DA298B-0749-4283-9C05-1B5A6209A96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54B34-397B-4104-A704-F3E69A169B6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354DD2-5B4C-494B-9AB7-0040EEEFFA84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5083F0-3274-4529-B799-7AF8DC83377A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9425-3336-4B65-BEE4-0F595FB4DBDF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71CFA-673F-4474-88AC-B607F3DB0F94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TW" smtClean="0"/>
              <a:t>‹#›</a:t>
            </a: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 bright="75000" contrast="-75000"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00CB9D-5EFE-4DD4-8C30-3047E3609D2D}" type="datetime1">
              <a:rPr lang="zh-TW" altLang="en-US" smtClean="0"/>
              <a:pPr/>
              <a:t>2016/4/6</a:t>
            </a:fld>
            <a:endParaRPr lang="zh-TW" altLang="en-US" dirty="0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TW" smtClean="0"/>
              <a:t>‹#›</a:t>
            </a:r>
            <a:endParaRPr lang="zh-TW" altLang="en-US" dirty="0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55FAFC-2D56-48ED-B129-7E9FD102E46E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 cstate="print"/>
          <a:srcRect l="52119" t="35466" r="23228" b="29613"/>
          <a:stretch>
            <a:fillRect/>
          </a:stretch>
        </p:blipFill>
        <p:spPr bwMode="auto">
          <a:xfrm>
            <a:off x="5287618" y="4134028"/>
            <a:ext cx="3167269" cy="2522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 descr="C:\Users\acoe_0a91\Desktop\S__12288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700000">
            <a:off x="5405916" y="1775791"/>
            <a:ext cx="3069625" cy="2292626"/>
          </a:xfrm>
          <a:prstGeom prst="rect">
            <a:avLst/>
          </a:prstGeom>
          <a:noFill/>
        </p:spPr>
      </p:pic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0" y="0"/>
            <a:ext cx="9143998" cy="1770742"/>
          </a:xfrm>
        </p:spPr>
        <p:txBody>
          <a:bodyPr>
            <a:normAutofit/>
          </a:bodyPr>
          <a:lstStyle/>
          <a:p>
            <a:pPr marL="514350" indent="-514350"/>
            <a:r>
              <a:rPr lang="en-US" altLang="zh-TW" sz="8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3D</a:t>
            </a:r>
            <a:r>
              <a:rPr lang="zh-TW" altLang="en-US" sz="8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進階技術教育</a:t>
            </a:r>
            <a:endParaRPr lang="en-US" altLang="zh-TW" sz="8000" b="1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latin typeface="Monotype Corsiva" pitchFamily="66" charset="0"/>
              <a:ea typeface="標楷體" pitchFamily="65" charset="-120"/>
            </a:endParaRPr>
          </a:p>
        </p:txBody>
      </p:sp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</a:t>
            </a:fld>
            <a:endParaRPr lang="zh-TW" altLang="en-US" dirty="0"/>
          </a:p>
        </p:txBody>
      </p:sp>
      <p:pic>
        <p:nvPicPr>
          <p:cNvPr id="7" name="Picture 2" descr="C:\Users\acoe_0a91\Desktop\DSC_0027.JPG"/>
          <p:cNvPicPr>
            <a:picLocks noChangeAspect="1" noChangeArrowheads="1"/>
          </p:cNvPicPr>
          <p:nvPr/>
        </p:nvPicPr>
        <p:blipFill>
          <a:blip r:embed="rId4" cstate="print"/>
          <a:srcRect l="15470" r="14218" b="4744"/>
          <a:stretch>
            <a:fillRect/>
          </a:stretch>
        </p:blipFill>
        <p:spPr bwMode="auto">
          <a:xfrm rot="21428410">
            <a:off x="1688812" y="4254096"/>
            <a:ext cx="3108475" cy="2368807"/>
          </a:xfrm>
          <a:prstGeom prst="rect">
            <a:avLst/>
          </a:prstGeom>
          <a:noFill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49934">
            <a:off x="614320" y="1749288"/>
            <a:ext cx="3776805" cy="2570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矩形 12"/>
          <p:cNvSpPr/>
          <p:nvPr/>
        </p:nvSpPr>
        <p:spPr>
          <a:xfrm rot="21173044">
            <a:off x="860837" y="1695125"/>
            <a:ext cx="34996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zh-TW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為什麼會包頭</a:t>
            </a:r>
            <a:r>
              <a:rPr lang="en-US" altLang="zh-TW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</a:t>
            </a:r>
            <a:endParaRPr lang="zh-TW" alt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5081656" y="1502970"/>
            <a:ext cx="349967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印到一半停了</a:t>
            </a:r>
            <a:r>
              <a:rPr lang="en-US" altLang="zh-TW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?</a:t>
            </a:r>
            <a:endParaRPr lang="zh-TW" altLang="en-US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15" name="矩形 14"/>
          <p:cNvSpPr/>
          <p:nvPr/>
        </p:nvSpPr>
        <p:spPr>
          <a:xfrm rot="20395849">
            <a:off x="6126505" y="3921492"/>
            <a:ext cx="298671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入料卡卡的</a:t>
            </a:r>
            <a:r>
              <a:rPr lang="en-US" altLang="zh-TW" sz="4000" b="1" cap="none" spc="0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zh-TW" altLang="en-US" sz="40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6" name="矩形 15"/>
          <p:cNvSpPr/>
          <p:nvPr/>
        </p:nvSpPr>
        <p:spPr>
          <a:xfrm rot="1627407">
            <a:off x="3487525" y="3053476"/>
            <a:ext cx="2473754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0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有怪聲音</a:t>
            </a:r>
            <a:r>
              <a:rPr lang="en-US" altLang="zh-TW" sz="4000" b="1" cap="none" spc="0" dirty="0" smtClean="0">
                <a:ln w="31550" cmpd="sng">
                  <a:solidFill>
                    <a:srgbClr val="0070C0"/>
                  </a:soli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?</a:t>
            </a:r>
            <a:endParaRPr lang="zh-TW" altLang="en-US" sz="4000" b="1" cap="none" spc="0" dirty="0">
              <a:ln w="31550" cmpd="sng">
                <a:solidFill>
                  <a:srgbClr val="0070C0"/>
                </a:soli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  <p:sp>
        <p:nvSpPr>
          <p:cNvPr id="17" name="矩形 16"/>
          <p:cNvSpPr/>
          <p:nvPr/>
        </p:nvSpPr>
        <p:spPr>
          <a:xfrm rot="20700000">
            <a:off x="462177" y="3932173"/>
            <a:ext cx="2441694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effectLst/>
              </a:rPr>
              <a:t>越印越歪</a:t>
            </a:r>
            <a:endParaRPr lang="zh-TW" altLang="en-US" sz="44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gradFill>
                <a:gsLst>
                  <a:gs pos="0">
                    <a:srgbClr val="FFFFFF">
                      <a:tint val="40000"/>
                      <a:satMod val="250000"/>
                    </a:srgbClr>
                  </a:gs>
                  <a:gs pos="9000">
                    <a:srgbClr val="FFFFFF">
                      <a:tint val="52000"/>
                      <a:satMod val="300000"/>
                    </a:srgbClr>
                  </a:gs>
                  <a:gs pos="50000">
                    <a:srgbClr val="FFFFFF">
                      <a:shade val="20000"/>
                      <a:satMod val="300000"/>
                    </a:srgbClr>
                  </a:gs>
                  <a:gs pos="79000">
                    <a:srgbClr val="FFFFFF">
                      <a:tint val="52000"/>
                      <a:satMod val="300000"/>
                    </a:srgbClr>
                  </a:gs>
                  <a:gs pos="100000">
                    <a:srgbClr val="FFFFFF">
                      <a:tint val="40000"/>
                      <a:satMod val="250000"/>
                    </a:srgb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017093" y="5471995"/>
            <a:ext cx="300595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TW" altLang="en-US" sz="4400" b="1" cap="all" spc="0" dirty="0" smtClean="0">
                <a:ln w="9000" cmpd="sng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成品脆脆的</a:t>
            </a:r>
            <a:endParaRPr lang="zh-TW" altLang="en-US" sz="4400" b="1" cap="all" spc="0" dirty="0">
              <a:ln w="9000" cmpd="sng">
                <a:solidFill>
                  <a:schemeClr val="bg1"/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9" name="矩形 18"/>
          <p:cNvSpPr/>
          <p:nvPr/>
        </p:nvSpPr>
        <p:spPr>
          <a:xfrm rot="440320">
            <a:off x="377849" y="5712753"/>
            <a:ext cx="422560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zh-TW" altLang="en-US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溫度都不動</a:t>
            </a:r>
            <a:endParaRPr lang="zh-TW" altLang="en-US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 20" descr="snap_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69991" y="3246261"/>
            <a:ext cx="5518172" cy="2704595"/>
          </a:xfrm>
          <a:prstGeom prst="rect">
            <a:avLst/>
          </a:prstGeom>
        </p:spPr>
      </p:pic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10</a:t>
            </a:fld>
            <a:endParaRPr lang="zh-TW" altLang="en-US" dirty="0"/>
          </a:p>
        </p:txBody>
      </p:sp>
      <p:grpSp>
        <p:nvGrpSpPr>
          <p:cNvPr id="2" name="群組 21"/>
          <p:cNvGrpSpPr/>
          <p:nvPr/>
        </p:nvGrpSpPr>
        <p:grpSpPr>
          <a:xfrm>
            <a:off x="827584" y="2700111"/>
            <a:ext cx="8316416" cy="3668536"/>
            <a:chOff x="827584" y="2409825"/>
            <a:chExt cx="8316416" cy="3668536"/>
          </a:xfrm>
        </p:grpSpPr>
        <p:pic>
          <p:nvPicPr>
            <p:cNvPr id="6" name="圖片 5" descr="IMAG1045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27584" y="2708920"/>
              <a:ext cx="6228184" cy="3369441"/>
            </a:xfrm>
            <a:prstGeom prst="rect">
              <a:avLst/>
            </a:prstGeom>
          </p:spPr>
        </p:pic>
        <p:sp>
          <p:nvSpPr>
            <p:cNvPr id="11" name="Text Box 12"/>
            <p:cNvSpPr txBox="1">
              <a:spLocks noChangeArrowheads="1"/>
            </p:cNvSpPr>
            <p:nvPr/>
          </p:nvSpPr>
          <p:spPr bwMode="auto">
            <a:xfrm>
              <a:off x="7308850" y="3068638"/>
              <a:ext cx="1835150" cy="400110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en-US" altLang="zh-TW" sz="2000" b="1" dirty="0" smtClean="0">
                  <a:latin typeface="微軟正黑體" pitchFamily="34" charset="-120"/>
                  <a:ea typeface="微軟正黑體" pitchFamily="34" charset="-120"/>
                </a:rPr>
                <a:t>0.2mm</a:t>
              </a:r>
              <a:r>
                <a:rPr lang="zh-TW" altLang="en-US" sz="2000" b="1" dirty="0" smtClean="0">
                  <a:latin typeface="微軟正黑體" pitchFamily="34" charset="-120"/>
                  <a:ea typeface="微軟正黑體" pitchFamily="34" charset="-120"/>
                </a:rPr>
                <a:t>調整片</a:t>
              </a:r>
              <a:endParaRPr lang="zh-TW" altLang="en-US" sz="2000" b="1" dirty="0"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Text Box 12"/>
            <p:cNvSpPr txBox="1">
              <a:spLocks noChangeArrowheads="1"/>
            </p:cNvSpPr>
            <p:nvPr/>
          </p:nvSpPr>
          <p:spPr bwMode="auto">
            <a:xfrm>
              <a:off x="7291388" y="3876675"/>
              <a:ext cx="1439862" cy="400050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列印底板</a:t>
              </a:r>
            </a:p>
          </p:txBody>
        </p:sp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7308850" y="2409825"/>
              <a:ext cx="1439863" cy="400110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熱擠頭</a:t>
              </a: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 flipV="1">
              <a:off x="4067944" y="2565400"/>
              <a:ext cx="3240906" cy="122364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5" name="Line 11"/>
            <p:cNvSpPr>
              <a:spLocks noChangeShapeType="1"/>
            </p:cNvSpPr>
            <p:nvPr/>
          </p:nvSpPr>
          <p:spPr bwMode="auto">
            <a:xfrm flipV="1">
              <a:off x="4067944" y="3068960"/>
              <a:ext cx="3097212" cy="99218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6" name="Line 11"/>
            <p:cNvSpPr>
              <a:spLocks noChangeShapeType="1"/>
            </p:cNvSpPr>
            <p:nvPr/>
          </p:nvSpPr>
          <p:spPr bwMode="auto">
            <a:xfrm flipV="1">
              <a:off x="5004048" y="4077072"/>
              <a:ext cx="2376264" cy="7176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  <p:sp>
          <p:nvSpPr>
            <p:cNvPr id="17" name="Text Box 12"/>
            <p:cNvSpPr txBox="1">
              <a:spLocks noChangeArrowheads="1"/>
            </p:cNvSpPr>
            <p:nvPr/>
          </p:nvSpPr>
          <p:spPr bwMode="auto">
            <a:xfrm>
              <a:off x="7291388" y="4508500"/>
              <a:ext cx="1439862" cy="400050"/>
            </a:xfrm>
            <a:prstGeom prst="rect">
              <a:avLst/>
            </a:prstGeom>
            <a:noFill/>
            <a:ln w="57150" algn="ctr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zh-TW" altLang="en-US" sz="2000" b="1" dirty="0">
                  <a:latin typeface="微軟正黑體" pitchFamily="34" charset="-120"/>
                  <a:ea typeface="微軟正黑體" pitchFamily="34" charset="-120"/>
                </a:rPr>
                <a:t>調整螺絲</a:t>
              </a:r>
            </a:p>
          </p:txBody>
        </p:sp>
        <p:sp>
          <p:nvSpPr>
            <p:cNvPr id="18" name="Line 11"/>
            <p:cNvSpPr>
              <a:spLocks noChangeShapeType="1"/>
            </p:cNvSpPr>
            <p:nvPr/>
          </p:nvSpPr>
          <p:spPr bwMode="auto">
            <a:xfrm flipV="1">
              <a:off x="4067944" y="4724400"/>
              <a:ext cx="3240906" cy="432792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0" name="矩形 19"/>
          <p:cNvSpPr/>
          <p:nvPr/>
        </p:nvSpPr>
        <p:spPr>
          <a:xfrm>
            <a:off x="740228" y="1110734"/>
            <a:ext cx="7808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標楷體" pitchFamily="65" charset="-120"/>
                <a:ea typeface="標楷體" pitchFamily="65" charset="-120"/>
              </a:rPr>
              <a:t>1: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使用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『Auto Home』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將列印底板升到最高</a:t>
            </a:r>
            <a:r>
              <a:rPr lang="zh-TW" altLang="en-US" sz="2400" b="1" dirty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。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標楷體" pitchFamily="65" charset="-120"/>
                <a:ea typeface="標楷體" pitchFamily="65" charset="-120"/>
              </a:rPr>
              <a:t>2: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將電源關閉把熱擠頭移動到列印底板的四周。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ln w="900" cmpd="sng">
                  <a:solidFill>
                    <a:srgbClr val="FF0000">
                      <a:alpha val="55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標楷體" pitchFamily="65" charset="-120"/>
                <a:ea typeface="標楷體" pitchFamily="65" charset="-120"/>
              </a:rPr>
              <a:t>3: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將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調整片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放到熱擠頭與底板之間 前後移動，調整到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有稍微磨擦到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即可，太遠磨擦不到，太近則會塞不進去。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底板水平校正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11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線料包頭問題分析與解決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609600" y="1117601"/>
            <a:ext cx="79102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線料包頭我應該要整麼辦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點選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Control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的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Preheat PLA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升溫到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200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度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2: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將加熱後的線料拆除或擦掉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3: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將整組熱擠頭拆下更換包溫棉與鐵氟龍管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363" y="2743200"/>
            <a:ext cx="3587179" cy="1845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73" y="4731657"/>
            <a:ext cx="3592970" cy="1857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91087" y="2699622"/>
            <a:ext cx="2097276" cy="191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96229" y="2714170"/>
            <a:ext cx="2323421" cy="190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6" cstate="print"/>
          <a:srcRect l="21890" t="29508" r="30254" b="33885"/>
          <a:stretch>
            <a:fillRect/>
          </a:stretch>
        </p:blipFill>
        <p:spPr bwMode="auto">
          <a:xfrm>
            <a:off x="4265961" y="4674666"/>
            <a:ext cx="4486153" cy="1929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燕尾形向右箭號 14"/>
          <p:cNvSpPr/>
          <p:nvPr/>
        </p:nvSpPr>
        <p:spPr>
          <a:xfrm rot="5400000">
            <a:off x="2380343" y="4426857"/>
            <a:ext cx="978408" cy="484632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線料包頭問題分析與解決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450574" y="1369391"/>
            <a:ext cx="3962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我要如何拆開熱擠頭呢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1: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卸下上面兩顆螺絲、側面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顆、後面兩顆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094" y="2968487"/>
            <a:ext cx="3883142" cy="3525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 descr="C:\Users\acoe_0a91\Desktop\3D-2016-四月教材\123.JPG"/>
          <p:cNvPicPr>
            <a:picLocks noChangeAspect="1" noChangeArrowheads="1"/>
          </p:cNvPicPr>
          <p:nvPr/>
        </p:nvPicPr>
        <p:blipFill>
          <a:blip r:embed="rId3" cstate="print"/>
          <a:srcRect l="22059" r="11999"/>
          <a:stretch>
            <a:fillRect/>
          </a:stretch>
        </p:blipFill>
        <p:spPr bwMode="auto">
          <a:xfrm>
            <a:off x="4969565" y="1055368"/>
            <a:ext cx="3299792" cy="2814794"/>
          </a:xfrm>
          <a:prstGeom prst="rect">
            <a:avLst/>
          </a:prstGeom>
          <a:noFill/>
        </p:spPr>
      </p:pic>
      <p:pic>
        <p:nvPicPr>
          <p:cNvPr id="1029" name="Picture 5" descr="C:\Users\acoe_0a91\Desktop\3D-2016-四月教材\122.JPG"/>
          <p:cNvPicPr>
            <a:picLocks noChangeAspect="1" noChangeArrowheads="1"/>
          </p:cNvPicPr>
          <p:nvPr/>
        </p:nvPicPr>
        <p:blipFill>
          <a:blip r:embed="rId4" cstate="print"/>
          <a:srcRect l="8070" r="14756"/>
          <a:stretch>
            <a:fillRect/>
          </a:stretch>
        </p:blipFill>
        <p:spPr bwMode="auto">
          <a:xfrm>
            <a:off x="4810540" y="3944580"/>
            <a:ext cx="3763617" cy="2743200"/>
          </a:xfrm>
          <a:prstGeom prst="rect">
            <a:avLst/>
          </a:prstGeom>
          <a:noFill/>
        </p:spPr>
      </p:pic>
      <p:sp>
        <p:nvSpPr>
          <p:cNvPr id="21" name="橢圓 20"/>
          <p:cNvSpPr/>
          <p:nvPr/>
        </p:nvSpPr>
        <p:spPr>
          <a:xfrm rot="19800000">
            <a:off x="6266904" y="5442344"/>
            <a:ext cx="1398105" cy="73436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dirty="0"/>
          </a:p>
        </p:txBody>
      </p:sp>
      <p:sp>
        <p:nvSpPr>
          <p:cNvPr id="22" name="橢圓 21"/>
          <p:cNvSpPr/>
          <p:nvPr/>
        </p:nvSpPr>
        <p:spPr>
          <a:xfrm rot="13658099">
            <a:off x="5601869" y="1427155"/>
            <a:ext cx="1505423" cy="5792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文字方塊 8"/>
          <p:cNvSpPr txBox="1"/>
          <p:nvPr/>
        </p:nvSpPr>
        <p:spPr>
          <a:xfrm>
            <a:off x="7580243" y="4041913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後面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7308573" y="1066799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上面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571460" y="3014870"/>
            <a:ext cx="90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 smtClean="0">
                <a:solidFill>
                  <a:srgbClr val="FF0000"/>
                </a:solidFill>
              </a:rPr>
              <a:t>側面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線料包頭問題分析與解決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5043" y="1197113"/>
            <a:ext cx="3962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我要如何拆開熱擠頭呢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2: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拆完後在將內側四顆螺絲卸下就可將外殼、馬達拆除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拆裝時請讓開兩側皮帶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  <p:pic>
        <p:nvPicPr>
          <p:cNvPr id="2050" name="Picture 2" descr="C:\Users\acoe_0a91\Desktop\3D-2016-四月教材\DSC_0034.JPG"/>
          <p:cNvPicPr>
            <a:picLocks noChangeAspect="1" noChangeArrowheads="1"/>
          </p:cNvPicPr>
          <p:nvPr/>
        </p:nvPicPr>
        <p:blipFill>
          <a:blip r:embed="rId2" cstate="print"/>
          <a:srcRect l="13445" r="8664"/>
          <a:stretch>
            <a:fillRect/>
          </a:stretch>
        </p:blipFill>
        <p:spPr bwMode="auto">
          <a:xfrm>
            <a:off x="397566" y="3564834"/>
            <a:ext cx="3790122" cy="2737081"/>
          </a:xfrm>
          <a:prstGeom prst="rect">
            <a:avLst/>
          </a:prstGeom>
          <a:noFill/>
        </p:spPr>
      </p:pic>
      <p:pic>
        <p:nvPicPr>
          <p:cNvPr id="13" name="Picture 2" descr="C:\Users\acoe_0a91\Desktop\3D-2016-四月教材\DSC_0033.JPG"/>
          <p:cNvPicPr>
            <a:picLocks noChangeAspect="1" noChangeArrowheads="1"/>
          </p:cNvPicPr>
          <p:nvPr/>
        </p:nvPicPr>
        <p:blipFill>
          <a:blip r:embed="rId3" cstate="print"/>
          <a:srcRect t="33183"/>
          <a:stretch>
            <a:fillRect/>
          </a:stretch>
        </p:blipFill>
        <p:spPr bwMode="auto">
          <a:xfrm>
            <a:off x="4399721" y="1183929"/>
            <a:ext cx="4545496" cy="5399439"/>
          </a:xfrm>
          <a:prstGeom prst="rect">
            <a:avLst/>
          </a:prstGeom>
          <a:noFill/>
        </p:spPr>
      </p:pic>
      <p:sp>
        <p:nvSpPr>
          <p:cNvPr id="14" name="橢圓 13"/>
          <p:cNvSpPr/>
          <p:nvPr/>
        </p:nvSpPr>
        <p:spPr>
          <a:xfrm>
            <a:off x="7341704" y="1961323"/>
            <a:ext cx="848139" cy="7951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橢圓 14"/>
          <p:cNvSpPr/>
          <p:nvPr/>
        </p:nvSpPr>
        <p:spPr>
          <a:xfrm>
            <a:off x="7401338" y="3147393"/>
            <a:ext cx="848139" cy="7951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0" name="橢圓 19"/>
          <p:cNvSpPr/>
          <p:nvPr/>
        </p:nvSpPr>
        <p:spPr>
          <a:xfrm>
            <a:off x="5333999" y="2259497"/>
            <a:ext cx="848139" cy="7951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橢圓 20"/>
          <p:cNvSpPr/>
          <p:nvPr/>
        </p:nvSpPr>
        <p:spPr>
          <a:xfrm>
            <a:off x="5493025" y="3412436"/>
            <a:ext cx="848139" cy="79513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燕尾形向右箭號 10"/>
          <p:cNvSpPr/>
          <p:nvPr/>
        </p:nvSpPr>
        <p:spPr>
          <a:xfrm rot="5400000">
            <a:off x="1697855" y="3055257"/>
            <a:ext cx="978408" cy="484632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燕尾形向右箭號 16"/>
          <p:cNvSpPr/>
          <p:nvPr/>
        </p:nvSpPr>
        <p:spPr>
          <a:xfrm rot="5400000">
            <a:off x="2545994" y="3055257"/>
            <a:ext cx="978408" cy="484632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燕尾形向右箭號 17"/>
          <p:cNvSpPr/>
          <p:nvPr/>
        </p:nvSpPr>
        <p:spPr>
          <a:xfrm rot="5400000">
            <a:off x="889473" y="3055257"/>
            <a:ext cx="978408" cy="484632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橢圓 18"/>
          <p:cNvSpPr/>
          <p:nvPr/>
        </p:nvSpPr>
        <p:spPr>
          <a:xfrm>
            <a:off x="1338470" y="4505739"/>
            <a:ext cx="1656521" cy="108087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線料包頭問題分析與解決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5043" y="945321"/>
            <a:ext cx="85211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我要如何拆開熱擠頭呢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?</a:t>
            </a: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2: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卸除外殼後先將排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PIN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拆掉，再把加熱棒止付螺絲放鬆拆除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加熱棒，最後再旋轉將熱擠頭卸下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3: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拆下熱擠頭後就將膠帶拆掉更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換保溫棉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" name="Picture 2" descr="C:\Users\acoe_0a91\Desktop\3D-2016-四月教材\DSC_0035.JPG"/>
          <p:cNvPicPr>
            <a:picLocks noChangeAspect="1" noChangeArrowheads="1"/>
          </p:cNvPicPr>
          <p:nvPr/>
        </p:nvPicPr>
        <p:blipFill>
          <a:blip r:embed="rId2" cstate="print"/>
          <a:srcRect t="13476" b="12068"/>
          <a:stretch>
            <a:fillRect/>
          </a:stretch>
        </p:blipFill>
        <p:spPr bwMode="auto">
          <a:xfrm>
            <a:off x="5314121" y="1815549"/>
            <a:ext cx="3654260" cy="4837042"/>
          </a:xfrm>
          <a:prstGeom prst="rect">
            <a:avLst/>
          </a:prstGeom>
          <a:noFill/>
        </p:spPr>
      </p:pic>
      <p:pic>
        <p:nvPicPr>
          <p:cNvPr id="2051" name="Picture 3" descr="C:\Users\acoe_0a91\Desktop\3D-2016-四月教材\DSC_0036.JPG"/>
          <p:cNvPicPr>
            <a:picLocks noChangeAspect="1" noChangeArrowheads="1"/>
          </p:cNvPicPr>
          <p:nvPr/>
        </p:nvPicPr>
        <p:blipFill>
          <a:blip r:embed="rId3" cstate="print"/>
          <a:srcRect l="31201" t="21014" r="24415" b="10064"/>
          <a:stretch>
            <a:fillRect/>
          </a:stretch>
        </p:blipFill>
        <p:spPr bwMode="auto">
          <a:xfrm>
            <a:off x="2067339" y="2471667"/>
            <a:ext cx="2495617" cy="2179845"/>
          </a:xfrm>
          <a:prstGeom prst="rect">
            <a:avLst/>
          </a:prstGeom>
          <a:noFill/>
        </p:spPr>
      </p:pic>
      <p:sp>
        <p:nvSpPr>
          <p:cNvPr id="23" name="弧形箭號 (左彎) 22"/>
          <p:cNvSpPr/>
          <p:nvPr/>
        </p:nvSpPr>
        <p:spPr>
          <a:xfrm rot="10800000">
            <a:off x="6448907" y="4546917"/>
            <a:ext cx="537638" cy="555170"/>
          </a:xfrm>
          <a:prstGeom prst="curvedLeftArrow">
            <a:avLst>
              <a:gd name="adj1" fmla="val 25000"/>
              <a:gd name="adj2" fmla="val 47515"/>
              <a:gd name="adj3" fmla="val 25000"/>
            </a:avLst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6" name="弧形向右箭號 25"/>
          <p:cNvSpPr/>
          <p:nvPr/>
        </p:nvSpPr>
        <p:spPr>
          <a:xfrm rot="10800000">
            <a:off x="7416316" y="4553816"/>
            <a:ext cx="537637" cy="525950"/>
          </a:xfrm>
          <a:prstGeom prst="curvedRightArrow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6616368" y="5817705"/>
            <a:ext cx="650240" cy="6096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9" name="文字方塊 28"/>
          <p:cNvSpPr txBox="1"/>
          <p:nvPr/>
        </p:nvSpPr>
        <p:spPr>
          <a:xfrm>
            <a:off x="5237961" y="5903893"/>
            <a:ext cx="14808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加熱棒</a:t>
            </a:r>
            <a:endParaRPr lang="en-US" altLang="zh-TW" sz="28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800" b="1" dirty="0" smtClean="0">
                <a:solidFill>
                  <a:srgbClr val="FF0000"/>
                </a:solidFill>
              </a:rPr>
              <a:t>位置</a:t>
            </a:r>
            <a:endParaRPr lang="zh-TW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71936" y="4713952"/>
            <a:ext cx="2097276" cy="1915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826" y="4728500"/>
            <a:ext cx="2323421" cy="1904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燕尾形向右箭號 31"/>
          <p:cNvSpPr/>
          <p:nvPr/>
        </p:nvSpPr>
        <p:spPr>
          <a:xfrm rot="12600000">
            <a:off x="4217597" y="4468065"/>
            <a:ext cx="2335932" cy="484632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3" name="燕尾形向右箭號 32"/>
          <p:cNvSpPr/>
          <p:nvPr/>
        </p:nvSpPr>
        <p:spPr>
          <a:xfrm rot="5400000">
            <a:off x="2439877" y="4261295"/>
            <a:ext cx="765506" cy="484632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15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列印中斷分析與解決辦法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985080"/>
            <a:ext cx="825863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列印到一半就停止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溫度沒下降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熱擠頭停在物件上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可能是檔案本身出現問題，建議重新修圖並切層再印一次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，順便檢查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SD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卡讀卡機是否有接觸不亮的狀況。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如果列印到一半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SD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卡鬆脫也會導致列印不完成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此狀況時間過久也要更換鐵氟龍管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溫度有下降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熱擠頭有回到歸位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列印到一半機器斷電導致機器重新開機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線盤打結導置後面不出料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此狀況需要更換鐵氟龍管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16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溫度異常分析與解決辦法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1117601"/>
            <a:ext cx="82586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7: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溫度都沒有上升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如果螢幕顯示正常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請先檢查溫探是否還在加熱鋁塊上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如果有可能是加熱棒故障了，如果沒有就請接回去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如果螢幕顯示不正常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    請先檢查所有排線是否連接正確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如果正確就是溫探壞了請更換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如果不正確請將排線重新連接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98862" y="3269537"/>
            <a:ext cx="3951235" cy="3087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圓角矩形 6"/>
          <p:cNvSpPr/>
          <p:nvPr/>
        </p:nvSpPr>
        <p:spPr>
          <a:xfrm>
            <a:off x="5787595" y="3077029"/>
            <a:ext cx="1019606" cy="187802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21890" t="29508" r="30254" b="14087"/>
          <a:stretch>
            <a:fillRect/>
          </a:stretch>
        </p:blipFill>
        <p:spPr bwMode="auto">
          <a:xfrm>
            <a:off x="1801446" y="3091543"/>
            <a:ext cx="5335709" cy="3535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/>
          <a:srcRect l="31683" t="35656" r="47925" b="25000"/>
          <a:stretch>
            <a:fillRect/>
          </a:stretch>
        </p:blipFill>
        <p:spPr bwMode="auto">
          <a:xfrm>
            <a:off x="59819" y="3033487"/>
            <a:ext cx="4425095" cy="3425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52119" t="35466" r="23228" b="29613"/>
          <a:stretch>
            <a:fillRect/>
          </a:stretch>
        </p:blipFill>
        <p:spPr bwMode="auto">
          <a:xfrm>
            <a:off x="4603748" y="3004457"/>
            <a:ext cx="4374084" cy="3483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17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列印失敗分析與解決辦法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958575"/>
            <a:ext cx="825863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8: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物件印完後每一層間隙很大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之前可能有長時間的空燒過，導制內部鐵氟龍管變型出料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不順，所印出來的線料才會粗細不一產生脆化與間隙太大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的問題。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請直接更換鐵氟龍管就可回復正常狀況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coe_0a91\Desktop\3D-2016-四月教材\123213123.JPG"/>
          <p:cNvPicPr>
            <a:picLocks noChangeAspect="1" noChangeArrowheads="1"/>
          </p:cNvPicPr>
          <p:nvPr/>
        </p:nvPicPr>
        <p:blipFill>
          <a:blip r:embed="rId2" cstate="print"/>
          <a:srcRect l="14946" t="26812" r="16848" b="27778"/>
          <a:stretch>
            <a:fillRect/>
          </a:stretch>
        </p:blipFill>
        <p:spPr bwMode="auto">
          <a:xfrm>
            <a:off x="4426225" y="5132182"/>
            <a:ext cx="3882887" cy="1454148"/>
          </a:xfrm>
          <a:prstGeom prst="rect">
            <a:avLst/>
          </a:prstGeom>
          <a:noFill/>
        </p:spPr>
      </p:pic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18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鐵氟龍更換辦法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5" y="733288"/>
            <a:ext cx="870857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更換鐵氟龍管的方式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使用小的木螺絲將中擠壓頭的內鐵氟龍管拉出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如果黏得太緊請稍微加熱後再拉，新得裝進去會稍微長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一點再裁切掉就可以了。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拆卸熱擠頭時切記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</a:p>
          <a:p>
            <a:pPr algn="ctr"/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!!!!!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不能硬轉、硬拆絕對會斷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!!!!!</a:t>
            </a: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	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鎖回去的時要鎖最高後再退回來不然間距會有問題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225" y="3439445"/>
            <a:ext cx="3880994" cy="177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Users\acoe_0a91\Desktop\3D-2016-四月教材\DSC_0036.JPG"/>
          <p:cNvPicPr>
            <a:picLocks noChangeAspect="1" noChangeArrowheads="1"/>
          </p:cNvPicPr>
          <p:nvPr/>
        </p:nvPicPr>
        <p:blipFill>
          <a:blip r:embed="rId4" cstate="print"/>
          <a:srcRect l="31201" t="21014" r="24415" b="10064"/>
          <a:stretch>
            <a:fillRect/>
          </a:stretch>
        </p:blipFill>
        <p:spPr bwMode="auto">
          <a:xfrm>
            <a:off x="914401" y="3578088"/>
            <a:ext cx="3246783" cy="2835965"/>
          </a:xfrm>
          <a:prstGeom prst="rect">
            <a:avLst/>
          </a:prstGeom>
          <a:noFill/>
        </p:spPr>
      </p:pic>
      <p:sp>
        <p:nvSpPr>
          <p:cNvPr id="14" name="燕尾形向右箭號 13"/>
          <p:cNvSpPr/>
          <p:nvPr/>
        </p:nvSpPr>
        <p:spPr>
          <a:xfrm>
            <a:off x="5030777" y="5248494"/>
            <a:ext cx="587317" cy="290914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燕尾形向右箭號 15"/>
          <p:cNvSpPr/>
          <p:nvPr/>
        </p:nvSpPr>
        <p:spPr>
          <a:xfrm rot="20700000">
            <a:off x="6746935" y="3558843"/>
            <a:ext cx="587317" cy="290914"/>
          </a:xfrm>
          <a:prstGeom prst="notched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弧形箭號 (左彎) 18"/>
          <p:cNvSpPr/>
          <p:nvPr/>
        </p:nvSpPr>
        <p:spPr>
          <a:xfrm rot="7569934">
            <a:off x="1846232" y="5283219"/>
            <a:ext cx="517777" cy="534661"/>
          </a:xfrm>
          <a:prstGeom prst="curvedLeftArrow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20" name="弧形向右箭號 19"/>
          <p:cNvSpPr/>
          <p:nvPr/>
        </p:nvSpPr>
        <p:spPr>
          <a:xfrm rot="7569934">
            <a:off x="2394955" y="4537472"/>
            <a:ext cx="517777" cy="506521"/>
          </a:xfrm>
          <a:prstGeom prst="curvedRightArrow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19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物件翹曲分析與解決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1011584"/>
            <a:ext cx="82586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物件印完會搖晃、翹曲變型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當列印大型底板的物件時請務必將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防翹邊緣延伸寬度調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加寬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，並將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底板間距再調整一次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5" name="Picture 2" descr="C:\Users\acoe_0a91\Desktop\DSC_0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8595" y="2714171"/>
            <a:ext cx="5745694" cy="3231953"/>
          </a:xfrm>
          <a:prstGeom prst="rect">
            <a:avLst/>
          </a:prstGeom>
          <a:noFill/>
        </p:spPr>
      </p:pic>
      <p:sp>
        <p:nvSpPr>
          <p:cNvPr id="16" name="手繪多邊形 15"/>
          <p:cNvSpPr/>
          <p:nvPr/>
        </p:nvSpPr>
        <p:spPr>
          <a:xfrm>
            <a:off x="725714" y="4354286"/>
            <a:ext cx="5007428" cy="115355"/>
          </a:xfrm>
          <a:custGeom>
            <a:avLst/>
            <a:gdLst>
              <a:gd name="connsiteX0" fmla="*/ 4247535 w 4247535"/>
              <a:gd name="connsiteY0" fmla="*/ 73742 h 103239"/>
              <a:gd name="connsiteX1" fmla="*/ 2064774 w 4247535"/>
              <a:gd name="connsiteY1" fmla="*/ 0 h 103239"/>
              <a:gd name="connsiteX2" fmla="*/ 648929 w 4247535"/>
              <a:gd name="connsiteY2" fmla="*/ 29497 h 103239"/>
              <a:gd name="connsiteX3" fmla="*/ 0 w 4247535"/>
              <a:gd name="connsiteY3" fmla="*/ 103239 h 103239"/>
              <a:gd name="connsiteX4" fmla="*/ 0 w 4247535"/>
              <a:gd name="connsiteY4" fmla="*/ 103239 h 103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47535" h="103239">
                <a:moveTo>
                  <a:pt x="4247535" y="73742"/>
                </a:moveTo>
                <a:lnTo>
                  <a:pt x="2064774" y="0"/>
                </a:lnTo>
                <a:lnTo>
                  <a:pt x="648929" y="29497"/>
                </a:lnTo>
                <a:cubicBezTo>
                  <a:pt x="304800" y="46704"/>
                  <a:pt x="0" y="103239"/>
                  <a:pt x="0" y="103239"/>
                </a:cubicBezTo>
                <a:lnTo>
                  <a:pt x="0" y="103239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7" name="Picture 3" descr="C:\Users\acoe_0a91\Desktop\DSC_00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5369227" y="3182424"/>
            <a:ext cx="3919552" cy="2204748"/>
          </a:xfrm>
          <a:prstGeom prst="rect">
            <a:avLst/>
          </a:prstGeom>
          <a:noFill/>
        </p:spPr>
      </p:pic>
      <p:sp>
        <p:nvSpPr>
          <p:cNvPr id="18" name="手繪多邊形 17"/>
          <p:cNvSpPr/>
          <p:nvPr/>
        </p:nvSpPr>
        <p:spPr>
          <a:xfrm>
            <a:off x="6638679" y="2997327"/>
            <a:ext cx="227192" cy="2939661"/>
          </a:xfrm>
          <a:custGeom>
            <a:avLst/>
            <a:gdLst>
              <a:gd name="connsiteX0" fmla="*/ 2458 w 282678"/>
              <a:gd name="connsiteY0" fmla="*/ 0 h 3657600"/>
              <a:gd name="connsiteX1" fmla="*/ 46703 w 282678"/>
              <a:gd name="connsiteY1" fmla="*/ 1932039 h 3657600"/>
              <a:gd name="connsiteX2" fmla="*/ 282678 w 282678"/>
              <a:gd name="connsiteY2" fmla="*/ 3657600 h 3657600"/>
              <a:gd name="connsiteX3" fmla="*/ 282678 w 282678"/>
              <a:gd name="connsiteY3" fmla="*/ 3657600 h 3657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78" h="3657600">
                <a:moveTo>
                  <a:pt x="2458" y="0"/>
                </a:moveTo>
                <a:cubicBezTo>
                  <a:pt x="1229" y="661219"/>
                  <a:pt x="0" y="1322439"/>
                  <a:pt x="46703" y="1932039"/>
                </a:cubicBezTo>
                <a:cubicBezTo>
                  <a:pt x="93406" y="2541639"/>
                  <a:pt x="282678" y="3657600"/>
                  <a:pt x="282678" y="3657600"/>
                </a:cubicBezTo>
                <a:lnTo>
                  <a:pt x="282678" y="3657600"/>
                </a:lnTo>
              </a:path>
            </a:pathLst>
          </a:cu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2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故障問題與原因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1320801"/>
            <a:ext cx="66841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無法入料出現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答答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聲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線料戳不進入料口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列印東西黏不住</a:t>
            </a:r>
            <a:r>
              <a:rPr lang="en-US" altLang="zh-TW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黏太緊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每次印都炒米粉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線料包頭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東西越印越歪一直錯位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6: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列印到一半就停止了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4390571" y="1318123"/>
            <a:ext cx="4572000" cy="415498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7: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溫度都沒有上升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8: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物件印完後每一層間隙很大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9: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物件印完會搖晃、翹曲變型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點選支撐材可是他沒有增加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11:</a:t>
            </a:r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物件印完後無法組合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12: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為什麼頂層感覺都會有破洞</a:t>
            </a:r>
            <a:endParaRPr lang="zh-TW" altLang="en-US" sz="24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20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支撐材問題分析與解決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1117601"/>
            <a:ext cx="825863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10: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點選支撐材可是他沒有增加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不增加支撐材的狀況可會有以下兩種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因為角度不會太大所以軟體認定不增加支撐材也可以列印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所以切層完成就不會增加任何的支撐材。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因為間隙太小無法增加支撐材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譬如熊的腳跟會有地方懸空，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但是軟體並不會增加支撐材，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因為間距比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0.2mm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還要小因此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沒有辦法增加支撐材，軟體就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不會在那個地方補強了。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33466" t="19842" r="18181" b="6250"/>
          <a:stretch>
            <a:fillRect/>
          </a:stretch>
        </p:blipFill>
        <p:spPr bwMode="auto">
          <a:xfrm>
            <a:off x="4726907" y="2714171"/>
            <a:ext cx="4213893" cy="362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21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故障分析與解決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1117601"/>
            <a:ext cx="82586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11: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物件印完後無法組合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:FDM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機型多多少少會有點誤差如果要設定組合物件的時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後請再接合處的周圍縮小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0.1~0.2mm</a:t>
            </a: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12: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為什麼頂層感覺都會有破洞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因為切層軟體路徑的問題所以在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輪廓填充完成後中間的縫隙過小，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就會無法填充此狀況維正常狀態，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沒有辦法避免除非更換切層軟體。</a:t>
            </a:r>
            <a:endParaRPr lang="zh-TW" altLang="en-US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218" name="Picture 2" descr="C:\Users\acoe_0a91\Desktop\DSC_0001.JPG"/>
          <p:cNvPicPr>
            <a:picLocks noChangeAspect="1" noChangeArrowheads="1"/>
          </p:cNvPicPr>
          <p:nvPr/>
        </p:nvPicPr>
        <p:blipFill>
          <a:blip r:embed="rId2" cstate="print"/>
          <a:srcRect l="20847" t="5167" r="27367" b="5415"/>
          <a:stretch>
            <a:fillRect/>
          </a:stretch>
        </p:blipFill>
        <p:spPr bwMode="auto">
          <a:xfrm>
            <a:off x="5283200" y="2743200"/>
            <a:ext cx="3570514" cy="346791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22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故障分析流程圖</a:t>
            </a:r>
            <a:endParaRPr lang="zh-TW" altLang="en-US" sz="3600" dirty="0"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20" name="直線單箭頭接點 19"/>
          <p:cNvCxnSpPr/>
          <p:nvPr/>
        </p:nvCxnSpPr>
        <p:spPr>
          <a:xfrm>
            <a:off x="1553029" y="5022377"/>
            <a:ext cx="0" cy="493486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圓角矩形 24"/>
          <p:cNvSpPr/>
          <p:nvPr/>
        </p:nvSpPr>
        <p:spPr>
          <a:xfrm>
            <a:off x="6228196" y="4104445"/>
            <a:ext cx="1567543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測試列印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維修完成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26" name="圓角矩形 25"/>
          <p:cNvSpPr/>
          <p:nvPr/>
        </p:nvSpPr>
        <p:spPr>
          <a:xfrm>
            <a:off x="3744686" y="2728683"/>
            <a:ext cx="1567543" cy="3773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檢查破圖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27" name="圓角矩形 26"/>
          <p:cNvSpPr/>
          <p:nvPr/>
        </p:nvSpPr>
        <p:spPr>
          <a:xfrm>
            <a:off x="3579587" y="4083252"/>
            <a:ext cx="1946430" cy="83164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smtClean="0">
                <a:solidFill>
                  <a:schemeClr val="tx1"/>
                </a:solidFill>
              </a:rPr>
              <a:t>虛線、脆</a:t>
            </a:r>
            <a:r>
              <a:rPr lang="zh-TW" altLang="en-US" sz="2000" b="1" dirty="0" smtClean="0">
                <a:solidFill>
                  <a:schemeClr val="tx1"/>
                </a:solidFill>
              </a:rPr>
              <a:t>化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更換鐵氟龍管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  <p:sp>
        <p:nvSpPr>
          <p:cNvPr id="29" name="文字方塊 28"/>
          <p:cNvSpPr txBox="1"/>
          <p:nvPr/>
        </p:nvSpPr>
        <p:spPr>
          <a:xfrm>
            <a:off x="5766894" y="878114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NG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1" name="直線單箭頭接點 60"/>
          <p:cNvCxnSpPr/>
          <p:nvPr/>
        </p:nvCxnSpPr>
        <p:spPr>
          <a:xfrm>
            <a:off x="4516068" y="6114116"/>
            <a:ext cx="1046532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文字方塊 62"/>
          <p:cNvSpPr txBox="1"/>
          <p:nvPr/>
        </p:nvSpPr>
        <p:spPr>
          <a:xfrm>
            <a:off x="2552698" y="4158559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NG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64" name="直線單箭頭接點 63"/>
          <p:cNvCxnSpPr/>
          <p:nvPr/>
        </p:nvCxnSpPr>
        <p:spPr>
          <a:xfrm>
            <a:off x="2481943" y="4572216"/>
            <a:ext cx="934357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圓角矩形 70"/>
          <p:cNvSpPr/>
          <p:nvPr/>
        </p:nvSpPr>
        <p:spPr>
          <a:xfrm>
            <a:off x="769258" y="928914"/>
            <a:ext cx="1567543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入料狀況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73" name="文字方塊 72"/>
          <p:cNvSpPr txBox="1"/>
          <p:nvPr/>
        </p:nvSpPr>
        <p:spPr>
          <a:xfrm>
            <a:off x="2743198" y="878114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NG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74" name="直線單箭頭接點 73"/>
          <p:cNvCxnSpPr/>
          <p:nvPr/>
        </p:nvCxnSpPr>
        <p:spPr>
          <a:xfrm>
            <a:off x="2481943" y="1291771"/>
            <a:ext cx="1161142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圓角矩形 77"/>
          <p:cNvSpPr/>
          <p:nvPr/>
        </p:nvSpPr>
        <p:spPr>
          <a:xfrm>
            <a:off x="769258" y="5601133"/>
            <a:ext cx="1567543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裝笑維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  <p:sp>
        <p:nvSpPr>
          <p:cNvPr id="81" name="文字方塊 80"/>
          <p:cNvSpPr txBox="1"/>
          <p:nvPr/>
        </p:nvSpPr>
        <p:spPr>
          <a:xfrm>
            <a:off x="841830" y="4978835"/>
            <a:ext cx="96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OK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2" name="文字方塊 81"/>
          <p:cNvSpPr txBox="1"/>
          <p:nvPr/>
        </p:nvSpPr>
        <p:spPr>
          <a:xfrm>
            <a:off x="3967142" y="1678933"/>
            <a:ext cx="96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OK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4" name="圓角矩形 83"/>
          <p:cNvSpPr/>
          <p:nvPr/>
        </p:nvSpPr>
        <p:spPr>
          <a:xfrm>
            <a:off x="3744686" y="3106055"/>
            <a:ext cx="1567543" cy="3773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切層條件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85" name="圓角矩形 84"/>
          <p:cNvSpPr/>
          <p:nvPr/>
        </p:nvSpPr>
        <p:spPr>
          <a:xfrm>
            <a:off x="3744686" y="2351312"/>
            <a:ext cx="1567543" cy="377373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調整間距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94" name="圓角矩形 93"/>
          <p:cNvSpPr/>
          <p:nvPr/>
        </p:nvSpPr>
        <p:spPr>
          <a:xfrm>
            <a:off x="6896984" y="928914"/>
            <a:ext cx="1567543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拆解導引塊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拉出線頭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cxnSp>
        <p:nvCxnSpPr>
          <p:cNvPr id="95" name="直線單箭頭接點 94"/>
          <p:cNvCxnSpPr/>
          <p:nvPr/>
        </p:nvCxnSpPr>
        <p:spPr>
          <a:xfrm>
            <a:off x="1553029" y="1828800"/>
            <a:ext cx="0" cy="493486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文字方塊 95"/>
          <p:cNvSpPr txBox="1"/>
          <p:nvPr/>
        </p:nvSpPr>
        <p:spPr>
          <a:xfrm>
            <a:off x="841830" y="1785258"/>
            <a:ext cx="96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OK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97" name="圓角矩形 96"/>
          <p:cNvSpPr/>
          <p:nvPr/>
        </p:nvSpPr>
        <p:spPr>
          <a:xfrm>
            <a:off x="769258" y="2496456"/>
            <a:ext cx="1567543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列印狀況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cxnSp>
        <p:nvCxnSpPr>
          <p:cNvPr id="98" name="直線單箭頭接點 97"/>
          <p:cNvCxnSpPr/>
          <p:nvPr/>
        </p:nvCxnSpPr>
        <p:spPr>
          <a:xfrm>
            <a:off x="1553029" y="3466532"/>
            <a:ext cx="0" cy="493486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圓角矩形 98"/>
          <p:cNvSpPr/>
          <p:nvPr/>
        </p:nvSpPr>
        <p:spPr>
          <a:xfrm>
            <a:off x="769258" y="4134188"/>
            <a:ext cx="1567543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品質狀況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100" name="文字方塊 99"/>
          <p:cNvSpPr txBox="1"/>
          <p:nvPr/>
        </p:nvSpPr>
        <p:spPr>
          <a:xfrm>
            <a:off x="841830" y="3422990"/>
            <a:ext cx="96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OK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03" name="文字方塊 102"/>
          <p:cNvSpPr txBox="1"/>
          <p:nvPr/>
        </p:nvSpPr>
        <p:spPr>
          <a:xfrm>
            <a:off x="3888407" y="5812971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NG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04" name="直線單箭頭接點 103"/>
          <p:cNvCxnSpPr/>
          <p:nvPr/>
        </p:nvCxnSpPr>
        <p:spPr>
          <a:xfrm>
            <a:off x="2481943" y="2975428"/>
            <a:ext cx="1161142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圓角矩形 104"/>
          <p:cNvSpPr/>
          <p:nvPr/>
        </p:nvSpPr>
        <p:spPr>
          <a:xfrm>
            <a:off x="3744686" y="928914"/>
            <a:ext cx="1567543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點選入料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輕推舊線料</a:t>
            </a:r>
            <a:endParaRPr lang="zh-TW" altLang="en-US" sz="2000" b="1" dirty="0">
              <a:solidFill>
                <a:schemeClr val="tx1"/>
              </a:solidFill>
            </a:endParaRPr>
          </a:p>
        </p:txBody>
      </p:sp>
      <p:sp>
        <p:nvSpPr>
          <p:cNvPr id="122" name="文字方塊 121"/>
          <p:cNvSpPr txBox="1"/>
          <p:nvPr/>
        </p:nvSpPr>
        <p:spPr>
          <a:xfrm>
            <a:off x="2743198" y="2561771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NG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23" name="圓角矩形 122"/>
          <p:cNvSpPr/>
          <p:nvPr/>
        </p:nvSpPr>
        <p:spPr>
          <a:xfrm>
            <a:off x="3554186" y="4896755"/>
            <a:ext cx="1970314" cy="83094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其餘特殊情況</a:t>
            </a:r>
            <a:endParaRPr lang="en-US" altLang="zh-TW" sz="2000" b="1" dirty="0" smtClean="0">
              <a:solidFill>
                <a:schemeClr val="tx1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schemeClr val="tx1"/>
                </a:solidFill>
              </a:rPr>
              <a:t>與技訓部連絡</a:t>
            </a:r>
            <a:endParaRPr lang="en-US" altLang="zh-TW" sz="2000" b="1" dirty="0" smtClean="0">
              <a:solidFill>
                <a:schemeClr val="tx1"/>
              </a:solidFill>
            </a:endParaRPr>
          </a:p>
        </p:txBody>
      </p:sp>
      <p:sp>
        <p:nvSpPr>
          <p:cNvPr id="126" name="文字方塊 125"/>
          <p:cNvSpPr txBox="1"/>
          <p:nvPr/>
        </p:nvSpPr>
        <p:spPr>
          <a:xfrm>
            <a:off x="3835398" y="3565071"/>
            <a:ext cx="711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NG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27" name="直線單箭頭接點 126"/>
          <p:cNvCxnSpPr/>
          <p:nvPr/>
        </p:nvCxnSpPr>
        <p:spPr>
          <a:xfrm>
            <a:off x="4550229" y="3543300"/>
            <a:ext cx="0" cy="493486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直線單箭頭接點 130"/>
          <p:cNvCxnSpPr/>
          <p:nvPr/>
        </p:nvCxnSpPr>
        <p:spPr>
          <a:xfrm>
            <a:off x="8083697" y="1752600"/>
            <a:ext cx="0" cy="382270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直線接點 141"/>
          <p:cNvCxnSpPr/>
          <p:nvPr/>
        </p:nvCxnSpPr>
        <p:spPr>
          <a:xfrm>
            <a:off x="4552950" y="5892800"/>
            <a:ext cx="0" cy="2286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直線接點 143"/>
          <p:cNvCxnSpPr/>
          <p:nvPr/>
        </p:nvCxnSpPr>
        <p:spPr>
          <a:xfrm>
            <a:off x="5417820" y="2964180"/>
            <a:ext cx="1812320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4" name="文字方塊 153"/>
          <p:cNvSpPr txBox="1"/>
          <p:nvPr/>
        </p:nvSpPr>
        <p:spPr>
          <a:xfrm>
            <a:off x="6643287" y="2571448"/>
            <a:ext cx="96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OK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7" name="文字方塊 156"/>
          <p:cNvSpPr txBox="1"/>
          <p:nvPr/>
        </p:nvSpPr>
        <p:spPr>
          <a:xfrm>
            <a:off x="8159074" y="1614517"/>
            <a:ext cx="6446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NG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60" name="直線單箭頭接點 159"/>
          <p:cNvCxnSpPr/>
          <p:nvPr/>
        </p:nvCxnSpPr>
        <p:spPr>
          <a:xfrm>
            <a:off x="7254358" y="1752600"/>
            <a:ext cx="0" cy="227714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4" name="文字方塊 163"/>
          <p:cNvSpPr txBox="1"/>
          <p:nvPr/>
        </p:nvSpPr>
        <p:spPr>
          <a:xfrm>
            <a:off x="6643287" y="1614517"/>
            <a:ext cx="96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OK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cxnSp>
        <p:nvCxnSpPr>
          <p:cNvPr id="165" name="直線單箭頭接點 164"/>
          <p:cNvCxnSpPr/>
          <p:nvPr/>
        </p:nvCxnSpPr>
        <p:spPr>
          <a:xfrm>
            <a:off x="5399314" y="1291771"/>
            <a:ext cx="1426788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8" name="文字方塊 167"/>
          <p:cNvSpPr txBox="1"/>
          <p:nvPr/>
        </p:nvSpPr>
        <p:spPr>
          <a:xfrm>
            <a:off x="5586835" y="3989897"/>
            <a:ext cx="9636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OK</a:t>
            </a:r>
            <a:endParaRPr lang="zh-TW" altLang="en-US" sz="2000" b="1" dirty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70" name="圓角矩形 169"/>
          <p:cNvSpPr/>
          <p:nvPr/>
        </p:nvSpPr>
        <p:spPr>
          <a:xfrm>
            <a:off x="5664200" y="5678714"/>
            <a:ext cx="2800327" cy="725715"/>
          </a:xfrm>
          <a:prstGeom prst="round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雖然不願意但是只能</a:t>
            </a:r>
            <a:endParaRPr lang="en-US" altLang="zh-TW" sz="2000" b="1" dirty="0" smtClean="0">
              <a:solidFill>
                <a:srgbClr val="FF0000"/>
              </a:solidFill>
            </a:endParaRPr>
          </a:p>
          <a:p>
            <a:pPr algn="ctr"/>
            <a:r>
              <a:rPr lang="zh-TW" altLang="en-US" sz="2000" b="1" dirty="0" smtClean="0">
                <a:solidFill>
                  <a:srgbClr val="FF0000"/>
                </a:solidFill>
              </a:rPr>
              <a:t>送修吧</a:t>
            </a:r>
            <a:endParaRPr lang="zh-TW" altLang="en-US" sz="2000" b="1" dirty="0">
              <a:solidFill>
                <a:srgbClr val="FF0000"/>
              </a:solidFill>
            </a:endParaRPr>
          </a:p>
        </p:txBody>
      </p:sp>
      <p:cxnSp>
        <p:nvCxnSpPr>
          <p:cNvPr id="174" name="直線接點 173"/>
          <p:cNvCxnSpPr/>
          <p:nvPr/>
        </p:nvCxnSpPr>
        <p:spPr>
          <a:xfrm>
            <a:off x="4552950" y="1765300"/>
            <a:ext cx="0" cy="22860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直線接點 174"/>
          <p:cNvCxnSpPr/>
          <p:nvPr/>
        </p:nvCxnSpPr>
        <p:spPr>
          <a:xfrm>
            <a:off x="4516060" y="2002464"/>
            <a:ext cx="2740365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直線單箭頭接點 176"/>
          <p:cNvCxnSpPr/>
          <p:nvPr/>
        </p:nvCxnSpPr>
        <p:spPr>
          <a:xfrm>
            <a:off x="5635256" y="4502804"/>
            <a:ext cx="499730" cy="0"/>
          </a:xfrm>
          <a:prstGeom prst="straightConnector1">
            <a:avLst/>
          </a:prstGeom>
          <a:ln w="76200"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3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入料不順問題排除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1117601"/>
            <a:ext cx="82586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1: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無法入料出現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答答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聲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2: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線料戳不進入料口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因為舊線料剪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爆頭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或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線料變型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所以無法入料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請將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導引塊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拆下來將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舊線料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拉出就可完成修復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14502" t="41667" r="70104" b="26984"/>
          <a:stretch>
            <a:fillRect/>
          </a:stretch>
        </p:blipFill>
        <p:spPr bwMode="auto">
          <a:xfrm>
            <a:off x="5326742" y="2755401"/>
            <a:ext cx="3033487" cy="347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352" y="3048000"/>
            <a:ext cx="4571420" cy="314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>
          <a:xfrm>
            <a:off x="7843234" y="6356350"/>
            <a:ext cx="843566" cy="365125"/>
          </a:xfrm>
        </p:spPr>
        <p:txBody>
          <a:bodyPr/>
          <a:lstStyle/>
          <a:p>
            <a:fld id="{6655FAFC-2D56-48ED-B129-7E9FD102E46E}" type="slidenum">
              <a:rPr lang="zh-TW" altLang="en-US" smtClean="0"/>
              <a:pPr/>
              <a:t>4</a:t>
            </a:fld>
            <a:endParaRPr lang="zh-TW" altLang="en-US" dirty="0"/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29263" t="34016" r="52578" b="38212"/>
          <a:stretch/>
        </p:blipFill>
        <p:spPr bwMode="auto">
          <a:xfrm>
            <a:off x="717574" y="2475308"/>
            <a:ext cx="3979665" cy="342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6" name="乘號 65"/>
          <p:cNvSpPr/>
          <p:nvPr/>
        </p:nvSpPr>
        <p:spPr>
          <a:xfrm>
            <a:off x="3012210" y="1720175"/>
            <a:ext cx="1696052" cy="1696052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580571" y="1030515"/>
            <a:ext cx="798285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安裝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線</a:t>
            </a:r>
            <a:r>
              <a:rPr lang="zh-TW" altLang="en-US" sz="2400" b="1" dirty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材請將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線頭修剪，不可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爆頭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、不可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角度過大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4205" y="2425148"/>
            <a:ext cx="3349238" cy="3617177"/>
          </a:xfrm>
          <a:prstGeom prst="rect">
            <a:avLst/>
          </a:prstGeom>
        </p:spPr>
      </p:pic>
      <p:sp>
        <p:nvSpPr>
          <p:cNvPr id="44" name="甜甜圈 43"/>
          <p:cNvSpPr/>
          <p:nvPr/>
        </p:nvSpPr>
        <p:spPr>
          <a:xfrm>
            <a:off x="7145121" y="1738633"/>
            <a:ext cx="1500909" cy="1500909"/>
          </a:xfrm>
          <a:prstGeom prst="donut">
            <a:avLst/>
          </a:prstGeom>
          <a:solidFill>
            <a:srgbClr val="00B0F0"/>
          </a:solidFill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線料修剪注意事項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6598268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5</a:t>
            </a:fld>
            <a:endParaRPr lang="zh-TW" altLang="en-US" dirty="0"/>
          </a:p>
        </p:txBody>
      </p:sp>
      <p:sp>
        <p:nvSpPr>
          <p:cNvPr id="30" name="立方體 29"/>
          <p:cNvSpPr/>
          <p:nvPr/>
        </p:nvSpPr>
        <p:spPr>
          <a:xfrm>
            <a:off x="1188863" y="4746171"/>
            <a:ext cx="2442162" cy="1146628"/>
          </a:xfrm>
          <a:prstGeom prst="cube">
            <a:avLst>
              <a:gd name="adj" fmla="val 53266"/>
            </a:avLst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圓柱 18"/>
          <p:cNvSpPr/>
          <p:nvPr/>
        </p:nvSpPr>
        <p:spPr>
          <a:xfrm>
            <a:off x="2455367" y="4209141"/>
            <a:ext cx="333828" cy="1088571"/>
          </a:xfrm>
          <a:prstGeom prst="can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圓柱 15"/>
          <p:cNvSpPr/>
          <p:nvPr/>
        </p:nvSpPr>
        <p:spPr>
          <a:xfrm>
            <a:off x="2382795" y="4005942"/>
            <a:ext cx="493486" cy="1291771"/>
          </a:xfrm>
          <a:prstGeom prst="can">
            <a:avLst>
              <a:gd name="adj" fmla="val 33824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圓形箭號 5"/>
          <p:cNvSpPr/>
          <p:nvPr/>
        </p:nvSpPr>
        <p:spPr>
          <a:xfrm rot="18854898">
            <a:off x="1257895" y="1849215"/>
            <a:ext cx="1482015" cy="1430597"/>
          </a:xfrm>
          <a:prstGeom prst="circularArrow">
            <a:avLst>
              <a:gd name="adj1" fmla="val 12500"/>
              <a:gd name="adj2" fmla="val 1142319"/>
              <a:gd name="adj3" fmla="val 20457681"/>
              <a:gd name="adj4" fmla="val 9582755"/>
              <a:gd name="adj5" fmla="val 125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chemeClr val="tx1"/>
              </a:solidFill>
            </a:endParaRPr>
          </a:p>
        </p:txBody>
      </p:sp>
      <p:grpSp>
        <p:nvGrpSpPr>
          <p:cNvPr id="2" name="群組 39"/>
          <p:cNvGrpSpPr/>
          <p:nvPr/>
        </p:nvGrpSpPr>
        <p:grpSpPr>
          <a:xfrm>
            <a:off x="2469879" y="1436914"/>
            <a:ext cx="333830" cy="2421545"/>
            <a:chOff x="2946398" y="1436914"/>
            <a:chExt cx="333830" cy="2421545"/>
          </a:xfrm>
        </p:grpSpPr>
        <p:sp>
          <p:nvSpPr>
            <p:cNvPr id="25" name="五邊形 24"/>
            <p:cNvSpPr/>
            <p:nvPr/>
          </p:nvSpPr>
          <p:spPr>
            <a:xfrm rot="5400000">
              <a:off x="2707295" y="3285527"/>
              <a:ext cx="812035" cy="333829"/>
            </a:xfrm>
            <a:prstGeom prst="homePlat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2" name="圓柱 21"/>
            <p:cNvSpPr/>
            <p:nvPr/>
          </p:nvSpPr>
          <p:spPr>
            <a:xfrm>
              <a:off x="2946399" y="1436914"/>
              <a:ext cx="333829" cy="1844596"/>
            </a:xfrm>
            <a:prstGeom prst="can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五邊形 26"/>
            <p:cNvSpPr/>
            <p:nvPr/>
          </p:nvSpPr>
          <p:spPr>
            <a:xfrm rot="5400000">
              <a:off x="2707294" y="3140389"/>
              <a:ext cx="812035" cy="275774"/>
            </a:xfrm>
            <a:prstGeom prst="homePlate">
              <a:avLst/>
            </a:prstGeom>
            <a:solidFill>
              <a:srgbClr val="FFFF00"/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三十二角星形 7"/>
          <p:cNvSpPr/>
          <p:nvPr/>
        </p:nvSpPr>
        <p:spPr>
          <a:xfrm>
            <a:off x="2716624" y="2133602"/>
            <a:ext cx="1030514" cy="1030514"/>
          </a:xfrm>
          <a:prstGeom prst="star32">
            <a:avLst>
              <a:gd name="adj" fmla="val 413657"/>
            </a:avLst>
          </a:prstGeom>
          <a:solidFill>
            <a:schemeClr val="bg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5" name="三十二角星形 14"/>
          <p:cNvSpPr/>
          <p:nvPr/>
        </p:nvSpPr>
        <p:spPr>
          <a:xfrm>
            <a:off x="1686110" y="2220688"/>
            <a:ext cx="827313" cy="827313"/>
          </a:xfrm>
          <a:prstGeom prst="star32">
            <a:avLst>
              <a:gd name="adj" fmla="val 44518"/>
            </a:avLst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8" name="流程圖: 抽選 27"/>
          <p:cNvSpPr/>
          <p:nvPr/>
        </p:nvSpPr>
        <p:spPr>
          <a:xfrm rot="10800000">
            <a:off x="2353766" y="5900055"/>
            <a:ext cx="522514" cy="522514"/>
          </a:xfrm>
          <a:prstGeom prst="flowChartExtra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6" name="內容版面配置區 2"/>
          <p:cNvSpPr txBox="1">
            <a:spLocks/>
          </p:cNvSpPr>
          <p:nvPr/>
        </p:nvSpPr>
        <p:spPr>
          <a:xfrm>
            <a:off x="771708" y="5842002"/>
            <a:ext cx="178525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TW" sz="3200" b="1" i="0" u="none" strike="noStrike" kern="1200" cap="none" spc="0" normalizeH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 </a:t>
            </a:r>
            <a:r>
              <a:rPr kumimoji="0" lang="zh-TW" altLang="en-US" sz="2800" b="1" i="0" u="none" strike="noStrike" kern="1200" cap="none" spc="0" normalizeH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熱擠頭</a:t>
            </a:r>
            <a:endParaRPr kumimoji="0" lang="en-US" altLang="zh-TW" sz="28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7" name="內容版面配置區 2"/>
          <p:cNvSpPr txBox="1">
            <a:spLocks/>
          </p:cNvSpPr>
          <p:nvPr/>
        </p:nvSpPr>
        <p:spPr>
          <a:xfrm>
            <a:off x="3507652" y="5021945"/>
            <a:ext cx="178525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加熱鋁塊</a:t>
            </a:r>
            <a:endParaRPr kumimoji="0" lang="en-US" altLang="zh-TW" sz="28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8" name="內容版面配置區 2"/>
          <p:cNvSpPr txBox="1">
            <a:spLocks/>
          </p:cNvSpPr>
          <p:nvPr/>
        </p:nvSpPr>
        <p:spPr>
          <a:xfrm>
            <a:off x="2774678" y="3897088"/>
            <a:ext cx="178525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鐵氟龍管</a:t>
            </a:r>
            <a:endParaRPr kumimoji="0" lang="en-US" altLang="zh-TW" sz="28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9" name="內容版面配置區 2"/>
          <p:cNvSpPr txBox="1">
            <a:spLocks/>
          </p:cNvSpPr>
          <p:nvPr/>
        </p:nvSpPr>
        <p:spPr>
          <a:xfrm>
            <a:off x="590279" y="3033486"/>
            <a:ext cx="178525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步進齒輪</a:t>
            </a:r>
            <a:endParaRPr kumimoji="0" lang="en-US" altLang="zh-TW" sz="28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1" name="內容版面配置區 2"/>
          <p:cNvSpPr txBox="1">
            <a:spLocks/>
          </p:cNvSpPr>
          <p:nvPr/>
        </p:nvSpPr>
        <p:spPr>
          <a:xfrm>
            <a:off x="3043194" y="1596572"/>
            <a:ext cx="178525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入料</a:t>
            </a:r>
            <a:r>
              <a:rPr lang="zh-TW" alt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標楷體" pitchFamily="65" charset="-120"/>
                <a:ea typeface="標楷體" pitchFamily="65" charset="-120"/>
              </a:rPr>
              <a:t>軸承</a:t>
            </a:r>
            <a:endParaRPr kumimoji="0" lang="en-US" altLang="zh-TW" sz="28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42" name="內容版面配置區 2"/>
          <p:cNvSpPr txBox="1">
            <a:spLocks/>
          </p:cNvSpPr>
          <p:nvPr/>
        </p:nvSpPr>
        <p:spPr>
          <a:xfrm>
            <a:off x="2549707" y="3236688"/>
            <a:ext cx="178525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zh-TW" alt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標楷體" pitchFamily="65" charset="-120"/>
                <a:ea typeface="標楷體" pitchFamily="65" charset="-120"/>
              </a:rPr>
              <a:t>新</a:t>
            </a:r>
            <a:r>
              <a:rPr kumimoji="0" lang="zh-TW" altLang="en-US" sz="28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線料</a:t>
            </a:r>
            <a:endParaRPr kumimoji="0" lang="en-US" altLang="zh-TW" sz="28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56" name="內容版面配置區 2"/>
          <p:cNvSpPr txBox="1">
            <a:spLocks/>
          </p:cNvSpPr>
          <p:nvPr/>
        </p:nvSpPr>
        <p:spPr>
          <a:xfrm>
            <a:off x="916851" y="4245430"/>
            <a:ext cx="1785258" cy="711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zh-TW" altLang="en-US" sz="2800" b="1" i="0" u="none" strike="noStrike" kern="1200" cap="none" spc="0" normalizeH="0" baseline="0" noProof="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uLnTx/>
                <a:uFillTx/>
                <a:latin typeface="標楷體" pitchFamily="65" charset="-120"/>
                <a:ea typeface="標楷體" pitchFamily="65" charset="-120"/>
              </a:rPr>
              <a:t>舊線料</a:t>
            </a:r>
            <a:endParaRPr kumimoji="0" lang="en-US" altLang="zh-TW" sz="28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0" y="951077"/>
            <a:ext cx="9144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更換線材請將線頭修整角度，角度不宜過大、爆頭。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9932" y="2384720"/>
            <a:ext cx="3581296" cy="2467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矩形 25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入料動作解說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1.11111E-6 L 1.94444E-6 0.08148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44444E-6 L 4.44444E-6 0.0879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439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6</a:t>
            </a:fld>
            <a:endParaRPr lang="zh-TW" altLang="en-US" dirty="0"/>
          </a:p>
        </p:txBody>
      </p:sp>
      <p:sp>
        <p:nvSpPr>
          <p:cNvPr id="8" name="矩形 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間距調整問題與解決辦法</a:t>
            </a:r>
            <a:endParaRPr lang="zh-TW" altLang="en-US" sz="3600" dirty="0"/>
          </a:p>
        </p:txBody>
      </p:sp>
      <p:sp>
        <p:nvSpPr>
          <p:cNvPr id="12" name="矩形 11"/>
          <p:cNvSpPr/>
          <p:nvPr/>
        </p:nvSpPr>
        <p:spPr>
          <a:xfrm>
            <a:off x="261256" y="1117601"/>
            <a:ext cx="825863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3: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列印東西黏不住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黏太緊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4: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每次印都炒米粉</a:t>
            </a:r>
            <a:r>
              <a:rPr lang="en-US" altLang="zh-TW" sz="2400" b="1" dirty="0" smtClean="0">
                <a:latin typeface="微軟正黑體" pitchFamily="34" charset="-120"/>
                <a:ea typeface="微軟正黑體" pitchFamily="34" charset="-120"/>
              </a:rPr>
              <a:t>or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線料包頭了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5: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東西越印越歪一直錯位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答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黏不住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間距太遠 黏太緊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=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間距太近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     炒米粉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線料包頭</a:t>
            </a:r>
            <a:r>
              <a:rPr lang="en-US" altLang="zh-TW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&amp;</a:t>
            </a:r>
            <a:r>
              <a:rPr lang="zh-TW" altLang="en-US" sz="24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錯位都是間距調整失敗所造成的問題</a:t>
            </a:r>
            <a:endParaRPr lang="en-US" altLang="zh-TW" sz="24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/>
          <a:srcRect l="35866" t="42672" r="35780" b="23061"/>
          <a:stretch>
            <a:fillRect/>
          </a:stretch>
        </p:blipFill>
        <p:spPr bwMode="auto">
          <a:xfrm>
            <a:off x="261257" y="3077029"/>
            <a:ext cx="4754951" cy="3230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2" descr="C:\Users\acoe_0a91\Desktop\DSC_0027.JPG"/>
          <p:cNvPicPr>
            <a:picLocks noChangeAspect="1" noChangeArrowheads="1"/>
          </p:cNvPicPr>
          <p:nvPr/>
        </p:nvPicPr>
        <p:blipFill>
          <a:blip r:embed="rId3" cstate="print"/>
          <a:srcRect l="15470" r="14218" b="4744"/>
          <a:stretch>
            <a:fillRect/>
          </a:stretch>
        </p:blipFill>
        <p:spPr bwMode="auto">
          <a:xfrm>
            <a:off x="4454785" y="3068644"/>
            <a:ext cx="4253785" cy="324158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IMAG0935.jpg"/>
          <p:cNvPicPr/>
          <p:nvPr/>
        </p:nvPicPr>
        <p:blipFill>
          <a:blip r:embed="rId2" cstate="print"/>
          <a:srcRect t="21722" b="27135"/>
          <a:stretch>
            <a:fillRect/>
          </a:stretch>
        </p:blipFill>
        <p:spPr>
          <a:xfrm>
            <a:off x="3002144" y="1119352"/>
            <a:ext cx="6025395" cy="1324303"/>
          </a:xfrm>
          <a:prstGeom prst="rect">
            <a:avLst/>
          </a:prstGeom>
        </p:spPr>
      </p:pic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7</a:t>
            </a:fld>
            <a:endParaRPr lang="zh-TW" alt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32263" t="42808" r="29170" b="31399"/>
          <a:stretch>
            <a:fillRect/>
          </a:stretch>
        </p:blipFill>
        <p:spPr bwMode="auto">
          <a:xfrm>
            <a:off x="3036536" y="2549796"/>
            <a:ext cx="5918278" cy="2225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1482" t="36479" r="39849" b="51104"/>
          <a:stretch>
            <a:fillRect/>
          </a:stretch>
        </p:blipFill>
        <p:spPr bwMode="auto">
          <a:xfrm>
            <a:off x="2934938" y="4925088"/>
            <a:ext cx="6179778" cy="1504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內容版面配置區 2"/>
          <p:cNvSpPr txBox="1">
            <a:spLocks/>
          </p:cNvSpPr>
          <p:nvPr/>
        </p:nvSpPr>
        <p:spPr>
          <a:xfrm>
            <a:off x="0" y="0"/>
            <a:ext cx="9144000" cy="10305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514350" marR="0" lvl="0" indent="-51435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altLang="zh-TW" sz="5400" b="1" i="0" u="none" strike="noStrike" kern="1200" cap="none" spc="0" normalizeH="0" baseline="0" noProof="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tx1">
                  <a:lumMod val="95000"/>
                  <a:lumOff val="5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  <a:uLnTx/>
              <a:uFillTx/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04952" y="978264"/>
            <a:ext cx="293188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間距太遠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線料無法附著在底板、線料懸空，列印成品底部都會呈現不規則歪斜、抖動、炒米粉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5" name="橢圓 14"/>
          <p:cNvSpPr/>
          <p:nvPr/>
        </p:nvSpPr>
        <p:spPr>
          <a:xfrm>
            <a:off x="3512456" y="2627087"/>
            <a:ext cx="972457" cy="2162627"/>
          </a:xfrm>
          <a:prstGeom prst="ellipse">
            <a:avLst/>
          </a:prstGeom>
          <a:noFill/>
          <a:ln w="76200">
            <a:solidFill>
              <a:srgbClr val="004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6" name="橢圓 15"/>
          <p:cNvSpPr/>
          <p:nvPr/>
        </p:nvSpPr>
        <p:spPr>
          <a:xfrm>
            <a:off x="3810000" y="1243973"/>
            <a:ext cx="5159829" cy="994730"/>
          </a:xfrm>
          <a:prstGeom prst="ellipse">
            <a:avLst/>
          </a:prstGeom>
          <a:noFill/>
          <a:ln w="76200">
            <a:solidFill>
              <a:srgbClr val="004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橢圓 16"/>
          <p:cNvSpPr/>
          <p:nvPr/>
        </p:nvSpPr>
        <p:spPr>
          <a:xfrm rot="21108134">
            <a:off x="2971974" y="5228966"/>
            <a:ext cx="5993652" cy="911651"/>
          </a:xfrm>
          <a:prstGeom prst="ellipse">
            <a:avLst/>
          </a:prstGeom>
          <a:noFill/>
          <a:ln w="76200">
            <a:solidFill>
              <a:srgbClr val="0041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9" name="矩形 18"/>
          <p:cNvSpPr/>
          <p:nvPr/>
        </p:nvSpPr>
        <p:spPr>
          <a:xfrm>
            <a:off x="204952" y="4969693"/>
            <a:ext cx="29318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間距剛好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線料與底板間距良好，線料寬度一致，線料表面呈現半圓形。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04952" y="2792551"/>
            <a:ext cx="293188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000" b="1" dirty="0" smtClean="0">
                <a:solidFill>
                  <a:srgbClr val="FF0000"/>
                </a:solidFill>
                <a:latin typeface="微軟正黑體" pitchFamily="34" charset="-120"/>
                <a:ea typeface="微軟正黑體" pitchFamily="34" charset="-120"/>
              </a:rPr>
              <a:t>間距太近</a:t>
            </a:r>
            <a:endParaRPr lang="en-US" altLang="zh-TW" sz="2000" b="1" dirty="0" smtClean="0">
              <a:solidFill>
                <a:srgbClr val="FF00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線料經過熱擠頭擠壓，表面會有拖曳痕跡。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會有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溢料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包頭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出料不穩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、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[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成品錯位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]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等</a:t>
            </a:r>
            <a:r>
              <a:rPr lang="en-US" altLang="zh-TW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…</a:t>
            </a:r>
            <a:r>
              <a:rPr lang="zh-TW" altLang="en-US" sz="20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問題</a:t>
            </a:r>
            <a:endParaRPr lang="en-US" altLang="zh-TW" sz="20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列印線料間距說明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日期版面配置區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A9C3B8-8F8E-448F-835F-FBCCF2AC4038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8</a:t>
            </a:fld>
            <a:endParaRPr lang="zh-TW" altLang="en-US"/>
          </a:p>
        </p:txBody>
      </p:sp>
      <p:pic>
        <p:nvPicPr>
          <p:cNvPr id="10" name="內容版面配置區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86072" y="1151223"/>
            <a:ext cx="8767703" cy="3640717"/>
          </a:xfrm>
          <a:prstGeom prst="rect">
            <a:avLst/>
          </a:prstGeom>
        </p:spPr>
      </p:pic>
      <p:sp>
        <p:nvSpPr>
          <p:cNvPr id="11" name="圓角矩形 10"/>
          <p:cNvSpPr/>
          <p:nvPr/>
        </p:nvSpPr>
        <p:spPr>
          <a:xfrm>
            <a:off x="255191" y="1272542"/>
            <a:ext cx="2580774" cy="321744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2" name="圓角矩形 11"/>
          <p:cNvSpPr/>
          <p:nvPr/>
        </p:nvSpPr>
        <p:spPr>
          <a:xfrm>
            <a:off x="3250659" y="1252569"/>
            <a:ext cx="2580774" cy="328654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3" name="圓角矩形 12"/>
          <p:cNvSpPr/>
          <p:nvPr/>
        </p:nvSpPr>
        <p:spPr>
          <a:xfrm>
            <a:off x="6373001" y="1272542"/>
            <a:ext cx="2580774" cy="326657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1350"/>
          </a:p>
        </p:txBody>
      </p:sp>
      <p:sp>
        <p:nvSpPr>
          <p:cNvPr id="14" name="圓角矩形 13"/>
          <p:cNvSpPr/>
          <p:nvPr/>
        </p:nvSpPr>
        <p:spPr>
          <a:xfrm>
            <a:off x="255191" y="4886867"/>
            <a:ext cx="2890490" cy="112087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 smtClean="0">
                <a:solidFill>
                  <a:schemeClr val="tx1"/>
                </a:solidFill>
              </a:rPr>
              <a:t>熱擠頭與底板間隙較大，造成列印線與線之間間距變大，無法正常附著在底板上，底板線條一摳就掉落。</a:t>
            </a:r>
            <a:endParaRPr lang="zh-TW" altLang="en-US" sz="1600" b="1" dirty="0">
              <a:solidFill>
                <a:schemeClr val="tx1"/>
              </a:solidFill>
            </a:endParaRPr>
          </a:p>
        </p:txBody>
      </p:sp>
      <p:sp>
        <p:nvSpPr>
          <p:cNvPr id="16" name="圓角矩形 15"/>
          <p:cNvSpPr/>
          <p:nvPr/>
        </p:nvSpPr>
        <p:spPr>
          <a:xfrm>
            <a:off x="3276857" y="4950519"/>
            <a:ext cx="2774256" cy="88024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>
                <a:solidFill>
                  <a:schemeClr val="tx1"/>
                </a:solidFill>
              </a:rPr>
              <a:t>熱擠頭與底板間隙適中，線與線列印輸出會相互靠攏</a:t>
            </a:r>
          </a:p>
        </p:txBody>
      </p:sp>
      <p:cxnSp>
        <p:nvCxnSpPr>
          <p:cNvPr id="18" name="直線單箭頭接點 17"/>
          <p:cNvCxnSpPr>
            <a:stCxn id="14" idx="0"/>
          </p:cNvCxnSpPr>
          <p:nvPr/>
        </p:nvCxnSpPr>
        <p:spPr>
          <a:xfrm rot="16200000" flipV="1">
            <a:off x="712246" y="3898677"/>
            <a:ext cx="1592826" cy="38355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線單箭頭接點 19"/>
          <p:cNvCxnSpPr>
            <a:stCxn id="16" idx="0"/>
          </p:cNvCxnSpPr>
          <p:nvPr/>
        </p:nvCxnSpPr>
        <p:spPr>
          <a:xfrm rot="16200000" flipV="1">
            <a:off x="3659159" y="3945693"/>
            <a:ext cx="1951442" cy="5821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圓角矩形 20"/>
          <p:cNvSpPr/>
          <p:nvPr/>
        </p:nvSpPr>
        <p:spPr>
          <a:xfrm>
            <a:off x="6257591" y="4990106"/>
            <a:ext cx="2696184" cy="889124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1600" b="1" dirty="0">
                <a:solidFill>
                  <a:schemeClr val="tx1"/>
                </a:solidFill>
              </a:rPr>
              <a:t>熱擠頭與底板間隙過小，線材會黏貼緊底板，造成不易取件。</a:t>
            </a:r>
          </a:p>
        </p:txBody>
      </p:sp>
      <p:cxnSp>
        <p:nvCxnSpPr>
          <p:cNvPr id="22" name="直線單箭頭接點 21"/>
          <p:cNvCxnSpPr>
            <a:stCxn id="21" idx="0"/>
          </p:cNvCxnSpPr>
          <p:nvPr/>
        </p:nvCxnSpPr>
        <p:spPr>
          <a:xfrm rot="5400000" flipH="1" flipV="1">
            <a:off x="6924264" y="4019709"/>
            <a:ext cx="1651817" cy="28897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文字方塊 42"/>
          <p:cNvSpPr txBox="1"/>
          <p:nvPr/>
        </p:nvSpPr>
        <p:spPr>
          <a:xfrm>
            <a:off x="471137" y="141489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FF00"/>
                </a:solidFill>
              </a:rPr>
              <a:t>間距太遠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45" name="文字方塊 44"/>
          <p:cNvSpPr txBox="1"/>
          <p:nvPr/>
        </p:nvSpPr>
        <p:spPr>
          <a:xfrm>
            <a:off x="3482351" y="141489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FF00"/>
                </a:solidFill>
              </a:rPr>
              <a:t>間距適中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46" name="文字方塊 45"/>
          <p:cNvSpPr txBox="1"/>
          <p:nvPr/>
        </p:nvSpPr>
        <p:spPr>
          <a:xfrm>
            <a:off x="6682751" y="1414892"/>
            <a:ext cx="20313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600" b="1" dirty="0" smtClean="0">
                <a:solidFill>
                  <a:srgbClr val="FFFF00"/>
                </a:solidFill>
              </a:rPr>
              <a:t>間距太近</a:t>
            </a:r>
            <a:endParaRPr lang="zh-TW" altLang="en-US" sz="3600" b="1" dirty="0">
              <a:solidFill>
                <a:srgbClr val="FFFF00"/>
              </a:solidFill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間距與物件分析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日期版面配置區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A63C53-F68A-46EE-8FCC-B0DC0174F929}" type="datetime1">
              <a:rPr lang="zh-TW" altLang="en-US" smtClean="0"/>
              <a:pPr/>
              <a:t>2016/4/6</a:t>
            </a:fld>
            <a:endParaRPr lang="zh-TW" altLang="en-US"/>
          </a:p>
        </p:txBody>
      </p:sp>
      <p:sp>
        <p:nvSpPr>
          <p:cNvPr id="10" name="投影片編號版面配置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55FAFC-2D56-48ED-B129-7E9FD102E46E}" type="slidenum">
              <a:rPr lang="zh-TW" altLang="en-US" smtClean="0"/>
              <a:pPr/>
              <a:t>9</a:t>
            </a:fld>
            <a:endParaRPr lang="zh-TW" altLang="en-US" dirty="0"/>
          </a:p>
        </p:txBody>
      </p:sp>
      <p:grpSp>
        <p:nvGrpSpPr>
          <p:cNvPr id="2" name="群組 54"/>
          <p:cNvGrpSpPr/>
          <p:nvPr/>
        </p:nvGrpSpPr>
        <p:grpSpPr>
          <a:xfrm>
            <a:off x="174398" y="2510879"/>
            <a:ext cx="8711589" cy="3860892"/>
            <a:chOff x="174398" y="2510879"/>
            <a:chExt cx="8711589" cy="3860892"/>
          </a:xfrm>
        </p:grpSpPr>
        <p:pic>
          <p:nvPicPr>
            <p:cNvPr id="13" name="圖片 853040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4398" y="2512889"/>
              <a:ext cx="4354059" cy="38588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圖片 853041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630057" y="2510879"/>
              <a:ext cx="4255930" cy="38608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" name="橢圓 14"/>
            <p:cNvSpPr/>
            <p:nvPr/>
          </p:nvSpPr>
          <p:spPr>
            <a:xfrm>
              <a:off x="5718629" y="3367314"/>
              <a:ext cx="566057" cy="5660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6" name="橢圓 15"/>
            <p:cNvSpPr/>
            <p:nvPr/>
          </p:nvSpPr>
          <p:spPr>
            <a:xfrm>
              <a:off x="6168572" y="4673599"/>
              <a:ext cx="435429" cy="435429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橢圓 16"/>
            <p:cNvSpPr/>
            <p:nvPr/>
          </p:nvSpPr>
          <p:spPr>
            <a:xfrm>
              <a:off x="7532914" y="3802742"/>
              <a:ext cx="449944" cy="44994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20" name="直線接點 19"/>
            <p:cNvCxnSpPr>
              <a:stCxn id="15" idx="4"/>
              <a:endCxn id="16" idx="1"/>
            </p:cNvCxnSpPr>
            <p:nvPr/>
          </p:nvCxnSpPr>
          <p:spPr>
            <a:xfrm rot="16200000" flipH="1">
              <a:off x="5715001" y="4220027"/>
              <a:ext cx="803995" cy="23068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接點 20"/>
            <p:cNvCxnSpPr>
              <a:stCxn id="15" idx="6"/>
              <a:endCxn id="17" idx="2"/>
            </p:cNvCxnSpPr>
            <p:nvPr/>
          </p:nvCxnSpPr>
          <p:spPr>
            <a:xfrm>
              <a:off x="6284686" y="3650343"/>
              <a:ext cx="1248228" cy="37737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接點 23"/>
            <p:cNvCxnSpPr>
              <a:endCxn id="17" idx="3"/>
            </p:cNvCxnSpPr>
            <p:nvPr/>
          </p:nvCxnSpPr>
          <p:spPr>
            <a:xfrm flipV="1">
              <a:off x="6531429" y="4186793"/>
              <a:ext cx="1067378" cy="60292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橢圓 28"/>
            <p:cNvSpPr/>
            <p:nvPr/>
          </p:nvSpPr>
          <p:spPr>
            <a:xfrm>
              <a:off x="2068286" y="3577771"/>
              <a:ext cx="566057" cy="5660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0" name="橢圓 29"/>
            <p:cNvSpPr/>
            <p:nvPr/>
          </p:nvSpPr>
          <p:spPr>
            <a:xfrm>
              <a:off x="1313543" y="4913086"/>
              <a:ext cx="566057" cy="5660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31" name="橢圓 30"/>
            <p:cNvSpPr/>
            <p:nvPr/>
          </p:nvSpPr>
          <p:spPr>
            <a:xfrm>
              <a:off x="3084286" y="4753428"/>
              <a:ext cx="566057" cy="5660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33" name="直線接點 32"/>
            <p:cNvCxnSpPr>
              <a:stCxn id="29" idx="5"/>
              <a:endCxn id="31" idx="1"/>
            </p:cNvCxnSpPr>
            <p:nvPr/>
          </p:nvCxnSpPr>
          <p:spPr>
            <a:xfrm rot="16200000" flipH="1">
              <a:off x="2471617" y="4140759"/>
              <a:ext cx="775394" cy="615737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接點 35"/>
            <p:cNvCxnSpPr>
              <a:stCxn id="29" idx="3"/>
              <a:endCxn id="30" idx="0"/>
            </p:cNvCxnSpPr>
            <p:nvPr/>
          </p:nvCxnSpPr>
          <p:spPr>
            <a:xfrm rot="5400000">
              <a:off x="1447801" y="4209703"/>
              <a:ext cx="852155" cy="554611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線接點 38"/>
            <p:cNvCxnSpPr>
              <a:stCxn id="30" idx="6"/>
              <a:endCxn id="31" idx="2"/>
            </p:cNvCxnSpPr>
            <p:nvPr/>
          </p:nvCxnSpPr>
          <p:spPr>
            <a:xfrm flipV="1">
              <a:off x="1879600" y="5036457"/>
              <a:ext cx="1204686" cy="159658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矩形 56"/>
          <p:cNvSpPr/>
          <p:nvPr/>
        </p:nvSpPr>
        <p:spPr>
          <a:xfrm>
            <a:off x="0" y="102364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利用底板三顆校正螺絲調整列印底板與熱擠頭之間的間隙，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ctr"/>
            <a:r>
              <a:rPr lang="zh-TW" altLang="en-US" sz="2400" b="1" dirty="0" smtClean="0">
                <a:solidFill>
                  <a:srgbClr val="0070C0"/>
                </a:solidFill>
                <a:latin typeface="微軟正黑體" pitchFamily="34" charset="-120"/>
                <a:ea typeface="微軟正黑體" pitchFamily="34" charset="-120"/>
              </a:rPr>
              <a:t>讓成品可以順利的在成品底板上附著成型。</a:t>
            </a:r>
            <a:endParaRPr lang="en-US" altLang="zh-TW" sz="2400" b="1" dirty="0" smtClean="0">
              <a:solidFill>
                <a:srgbClr val="0070C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0" y="191644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  <a:latin typeface="Monotype Corsiva" pitchFamily="66" charset="0"/>
                <a:ea typeface="標楷體" pitchFamily="65" charset="-120"/>
              </a:rPr>
              <a:t>底板水平校正</a:t>
            </a:r>
            <a:endParaRPr lang="zh-TW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6489</TotalTime>
  <Words>1531</Words>
  <Application>Microsoft Office PowerPoint</Application>
  <PresentationFormat>如螢幕大小 (4:3)</PresentationFormat>
  <Paragraphs>245</Paragraphs>
  <Slides>22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23" baseType="lpstr">
      <vt:lpstr>Office 佈景主題</vt:lpstr>
      <vt:lpstr>3D進階技術教育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acoe_0a91</dc:creator>
  <cp:lastModifiedBy>acoe_0a91</cp:lastModifiedBy>
  <cp:revision>609</cp:revision>
  <dcterms:created xsi:type="dcterms:W3CDTF">2014-06-27T01:55:31Z</dcterms:created>
  <dcterms:modified xsi:type="dcterms:W3CDTF">2016-04-06T05:45:04Z</dcterms:modified>
</cp:coreProperties>
</file>